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4"/>
    <p:sldMasterId id="2147483790" r:id="rId5"/>
  </p:sldMasterIdLst>
  <p:notesMasterIdLst>
    <p:notesMasterId r:id="rId22"/>
  </p:notesMasterIdLst>
  <p:handoutMasterIdLst>
    <p:handoutMasterId r:id="rId23"/>
  </p:handoutMasterIdLst>
  <p:sldIdLst>
    <p:sldId id="256" r:id="rId6"/>
    <p:sldId id="2147472203" r:id="rId7"/>
    <p:sldId id="1102" r:id="rId8"/>
    <p:sldId id="230717489" r:id="rId9"/>
    <p:sldId id="230717498" r:id="rId10"/>
    <p:sldId id="230717526" r:id="rId11"/>
    <p:sldId id="230717522" r:id="rId12"/>
    <p:sldId id="230717496" r:id="rId13"/>
    <p:sldId id="230717523" r:id="rId14"/>
    <p:sldId id="230717511" r:id="rId15"/>
    <p:sldId id="2147472210" r:id="rId16"/>
    <p:sldId id="2147472204" r:id="rId17"/>
    <p:sldId id="2147472207" r:id="rId18"/>
    <p:sldId id="2147472206" r:id="rId19"/>
    <p:sldId id="2147472208" r:id="rId20"/>
    <p:sldId id="214747220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1pPr>
    <a:lvl2pPr marL="0" marR="0" indent="2286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2pPr>
    <a:lvl3pPr marL="0" marR="0" indent="4572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3pPr>
    <a:lvl4pPr marL="0" marR="0" indent="6858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4pPr>
    <a:lvl5pPr marL="0" marR="0" indent="9144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5pPr>
    <a:lvl6pPr marL="0" marR="0" indent="11430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6pPr>
    <a:lvl7pPr marL="0" marR="0" indent="13716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7pPr>
    <a:lvl8pPr marL="0" marR="0" indent="16002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8pPr>
    <a:lvl9pPr marL="0" marR="0" indent="18288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3E6D5-E211-A78B-5E03-CC8A6691E771}" name="Radziminski, Romain" initials="RR" userId="S::rradziminski@deloitte.fr::6abd7137-03c2-45db-b709-1cf91a1f0a64" providerId="AD"/>
  <p188:author id="{0D0164E8-D975-55B7-A41C-98F657C6D8D2}" name="Wonneberger, Natacha" initials="WN" userId="S::nwonneberger@deloitte.fr::3e516eec-e0e4-4512-bfb1-c9ec7b44eb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dleen Patry" initials="MP" lastIdx="66" clrIdx="0">
    <p:extLst>
      <p:ext uri="{19B8F6BF-5375-455C-9EA6-DF929625EA0E}">
        <p15:presenceInfo xmlns:p15="http://schemas.microsoft.com/office/powerpoint/2012/main" userId="S::madleen.patry@afte.com::a4edd71b-ff5f-4d05-9a08-fdd816e0d7ea" providerId="AD"/>
      </p:ext>
    </p:extLst>
  </p:cmAuthor>
  <p:cmAuthor id="2" name="Cecile Delclos" initials="CD" lastIdx="19" clrIdx="1">
    <p:extLst>
      <p:ext uri="{19B8F6BF-5375-455C-9EA6-DF929625EA0E}">
        <p15:presenceInfo xmlns:p15="http://schemas.microsoft.com/office/powerpoint/2012/main" userId="12ab9abc60b6c5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CC2"/>
    <a:srgbClr val="FC9927"/>
    <a:srgbClr val="376F9C"/>
    <a:srgbClr val="EB4809"/>
    <a:srgbClr val="B1D17A"/>
    <a:srgbClr val="626262"/>
    <a:srgbClr val="F39EA1"/>
    <a:srgbClr val="BCBBBB"/>
    <a:srgbClr val="2B4F7B"/>
    <a:srgbClr val="2F2E2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15538-48E8-4578-9793-7E3228FF238C}" v="2" dt="2023-07-21T10:23:33.7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46" d="100"/>
          <a:sy n="46" d="100"/>
        </p:scale>
        <p:origin x="307" y="53"/>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frdeloitte-my.sharepoint.com/personal/mruizdechavezvelez_deloitte_fr/Documents/Documents/Sika/20220222_Sika-Data.V.0_MR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'Scope 1&amp;2'!$P$116</c:f>
              <c:strCache>
                <c:ptCount val="1"/>
                <c:pt idx="0">
                  <c:v>Energy efficiency</c:v>
                </c:pt>
              </c:strCache>
            </c:strRef>
          </c:tx>
          <c:spPr>
            <a:solidFill>
              <a:schemeClr val="accent1"/>
            </a:solidFill>
            <a:ln w="25400">
              <a:noFill/>
            </a:ln>
            <a:effectLst/>
          </c:spPr>
          <c:cat>
            <c:numRef>
              <c:f>'Scope 1&amp;2'!$Q$114:$T$114</c:f>
              <c:numCache>
                <c:formatCode>General</c:formatCode>
                <c:ptCount val="4"/>
                <c:pt idx="0">
                  <c:v>2020</c:v>
                </c:pt>
                <c:pt idx="1">
                  <c:v>2030</c:v>
                </c:pt>
                <c:pt idx="2">
                  <c:v>2040</c:v>
                </c:pt>
                <c:pt idx="3">
                  <c:v>2050</c:v>
                </c:pt>
              </c:numCache>
            </c:numRef>
          </c:cat>
          <c:val>
            <c:numRef>
              <c:f>'Scope 1&amp;2'!$Q$116:$T$116</c:f>
              <c:numCache>
                <c:formatCode>0%</c:formatCode>
                <c:ptCount val="4"/>
                <c:pt idx="0">
                  <c:v>0</c:v>
                </c:pt>
                <c:pt idx="1">
                  <c:v>9.6527863601159006E-3</c:v>
                </c:pt>
                <c:pt idx="2">
                  <c:v>4.052513453894689E-3</c:v>
                </c:pt>
                <c:pt idx="3" formatCode="0.0%">
                  <c:v>4.2825967549274509E-3</c:v>
                </c:pt>
              </c:numCache>
            </c:numRef>
          </c:val>
          <c:extLst>
            <c:ext xmlns:c16="http://schemas.microsoft.com/office/drawing/2014/chart" uri="{C3380CC4-5D6E-409C-BE32-E72D297353CC}">
              <c16:uniqueId val="{00000000-6203-4FAC-9D50-288E25AABBA3}"/>
            </c:ext>
          </c:extLst>
        </c:ser>
        <c:ser>
          <c:idx val="1"/>
          <c:order val="1"/>
          <c:tx>
            <c:strRef>
              <c:f>'Scope 1&amp;2'!$P$117</c:f>
              <c:strCache>
                <c:ptCount val="1"/>
                <c:pt idx="0">
                  <c:v>Heat - Biomass</c:v>
                </c:pt>
              </c:strCache>
            </c:strRef>
          </c:tx>
          <c:spPr>
            <a:solidFill>
              <a:schemeClr val="accent2"/>
            </a:solidFill>
            <a:ln w="25400">
              <a:noFill/>
            </a:ln>
            <a:effectLst/>
          </c:spPr>
          <c:cat>
            <c:numRef>
              <c:f>'Scope 1&amp;2'!$Q$114:$T$114</c:f>
              <c:numCache>
                <c:formatCode>General</c:formatCode>
                <c:ptCount val="4"/>
                <c:pt idx="0">
                  <c:v>2020</c:v>
                </c:pt>
                <c:pt idx="1">
                  <c:v>2030</c:v>
                </c:pt>
                <c:pt idx="2">
                  <c:v>2040</c:v>
                </c:pt>
                <c:pt idx="3">
                  <c:v>2050</c:v>
                </c:pt>
              </c:numCache>
            </c:numRef>
          </c:cat>
          <c:val>
            <c:numRef>
              <c:f>'Scope 1&amp;2'!$Q$117:$T$117</c:f>
              <c:numCache>
                <c:formatCode>0%</c:formatCode>
                <c:ptCount val="4"/>
                <c:pt idx="0">
                  <c:v>0</c:v>
                </c:pt>
                <c:pt idx="1">
                  <c:v>0.15368060030969036</c:v>
                </c:pt>
                <c:pt idx="2">
                  <c:v>7.0299195293763592E-2</c:v>
                </c:pt>
                <c:pt idx="3">
                  <c:v>3.6391606184982946E-2</c:v>
                </c:pt>
              </c:numCache>
            </c:numRef>
          </c:val>
          <c:extLst>
            <c:ext xmlns:c16="http://schemas.microsoft.com/office/drawing/2014/chart" uri="{C3380CC4-5D6E-409C-BE32-E72D297353CC}">
              <c16:uniqueId val="{00000001-6203-4FAC-9D50-288E25AABBA3}"/>
            </c:ext>
          </c:extLst>
        </c:ser>
        <c:ser>
          <c:idx val="2"/>
          <c:order val="2"/>
          <c:tx>
            <c:strRef>
              <c:f>'Scope 1&amp;2'!$P$118</c:f>
              <c:strCache>
                <c:ptCount val="1"/>
                <c:pt idx="0">
                  <c:v>Heat - Electrification</c:v>
                </c:pt>
              </c:strCache>
            </c:strRef>
          </c:tx>
          <c:spPr>
            <a:solidFill>
              <a:schemeClr val="accent3"/>
            </a:solidFill>
            <a:ln w="25400">
              <a:noFill/>
            </a:ln>
            <a:effectLst/>
          </c:spPr>
          <c:cat>
            <c:numRef>
              <c:f>'Scope 1&amp;2'!$Q$114:$T$114</c:f>
              <c:numCache>
                <c:formatCode>General</c:formatCode>
                <c:ptCount val="4"/>
                <c:pt idx="0">
                  <c:v>2020</c:v>
                </c:pt>
                <c:pt idx="1">
                  <c:v>2030</c:v>
                </c:pt>
                <c:pt idx="2">
                  <c:v>2040</c:v>
                </c:pt>
                <c:pt idx="3">
                  <c:v>2050</c:v>
                </c:pt>
              </c:numCache>
            </c:numRef>
          </c:cat>
          <c:val>
            <c:numRef>
              <c:f>'Scope 1&amp;2'!$Q$118:$T$118</c:f>
              <c:numCache>
                <c:formatCode>0%</c:formatCode>
                <c:ptCount val="4"/>
                <c:pt idx="0">
                  <c:v>0</c:v>
                </c:pt>
                <c:pt idx="1">
                  <c:v>4.4081320890678781E-2</c:v>
                </c:pt>
                <c:pt idx="2">
                  <c:v>0.29296892360399834</c:v>
                </c:pt>
                <c:pt idx="3">
                  <c:v>0.37159721756879799</c:v>
                </c:pt>
              </c:numCache>
            </c:numRef>
          </c:val>
          <c:extLst>
            <c:ext xmlns:c16="http://schemas.microsoft.com/office/drawing/2014/chart" uri="{C3380CC4-5D6E-409C-BE32-E72D297353CC}">
              <c16:uniqueId val="{00000002-6203-4FAC-9D50-288E25AABBA3}"/>
            </c:ext>
          </c:extLst>
        </c:ser>
        <c:ser>
          <c:idx val="3"/>
          <c:order val="3"/>
          <c:tx>
            <c:strRef>
              <c:f>'Scope 1&amp;2'!$P$119</c:f>
              <c:strCache>
                <c:ptCount val="1"/>
                <c:pt idx="0">
                  <c:v>Electrification of vehicle fleet</c:v>
                </c:pt>
              </c:strCache>
            </c:strRef>
          </c:tx>
          <c:spPr>
            <a:solidFill>
              <a:schemeClr val="accent4"/>
            </a:solidFill>
            <a:ln w="25400">
              <a:noFill/>
            </a:ln>
            <a:effectLst/>
          </c:spPr>
          <c:cat>
            <c:numRef>
              <c:f>'Scope 1&amp;2'!$Q$114:$T$114</c:f>
              <c:numCache>
                <c:formatCode>General</c:formatCode>
                <c:ptCount val="4"/>
                <c:pt idx="0">
                  <c:v>2020</c:v>
                </c:pt>
                <c:pt idx="1">
                  <c:v>2030</c:v>
                </c:pt>
                <c:pt idx="2">
                  <c:v>2040</c:v>
                </c:pt>
                <c:pt idx="3">
                  <c:v>2050</c:v>
                </c:pt>
              </c:numCache>
            </c:numRef>
          </c:cat>
          <c:val>
            <c:numRef>
              <c:f>'Scope 1&amp;2'!$Q$119:$T$119</c:f>
              <c:numCache>
                <c:formatCode>0%</c:formatCode>
                <c:ptCount val="4"/>
                <c:pt idx="0">
                  <c:v>0</c:v>
                </c:pt>
                <c:pt idx="1">
                  <c:v>2.9087861520370106E-3</c:v>
                </c:pt>
                <c:pt idx="2">
                  <c:v>8.2191900893236747E-3</c:v>
                </c:pt>
                <c:pt idx="3">
                  <c:v>1.3721973094170406E-2</c:v>
                </c:pt>
              </c:numCache>
            </c:numRef>
          </c:val>
          <c:extLst>
            <c:ext xmlns:c16="http://schemas.microsoft.com/office/drawing/2014/chart" uri="{C3380CC4-5D6E-409C-BE32-E72D297353CC}">
              <c16:uniqueId val="{00000003-6203-4FAC-9D50-288E25AABBA3}"/>
            </c:ext>
          </c:extLst>
        </c:ser>
        <c:ser>
          <c:idx val="4"/>
          <c:order val="4"/>
          <c:tx>
            <c:strRef>
              <c:f>'Scope 1&amp;2'!$P$121</c:f>
              <c:strCache>
                <c:ptCount val="1"/>
                <c:pt idx="0">
                  <c:v>Power sector decarbonisation</c:v>
                </c:pt>
              </c:strCache>
            </c:strRef>
          </c:tx>
          <c:spPr>
            <a:solidFill>
              <a:schemeClr val="accent5"/>
            </a:solidFill>
            <a:ln w="25400">
              <a:noFill/>
            </a:ln>
            <a:effectLst/>
          </c:spPr>
          <c:cat>
            <c:numRef>
              <c:f>'Scope 1&amp;2'!$Q$114:$T$114</c:f>
              <c:numCache>
                <c:formatCode>General</c:formatCode>
                <c:ptCount val="4"/>
                <c:pt idx="0">
                  <c:v>2020</c:v>
                </c:pt>
                <c:pt idx="1">
                  <c:v>2030</c:v>
                </c:pt>
                <c:pt idx="2">
                  <c:v>2040</c:v>
                </c:pt>
                <c:pt idx="3">
                  <c:v>2050</c:v>
                </c:pt>
              </c:numCache>
            </c:numRef>
          </c:cat>
          <c:val>
            <c:numRef>
              <c:f>'Scope 1&amp;2'!$Q$121:$T$121</c:f>
              <c:numCache>
                <c:formatCode>0%</c:formatCode>
                <c:ptCount val="4"/>
                <c:pt idx="0">
                  <c:v>0</c:v>
                </c:pt>
                <c:pt idx="1">
                  <c:v>0.24221406731219136</c:v>
                </c:pt>
                <c:pt idx="2">
                  <c:v>0.48645784565003641</c:v>
                </c:pt>
                <c:pt idx="3">
                  <c:v>0.54260089686098656</c:v>
                </c:pt>
              </c:numCache>
            </c:numRef>
          </c:val>
          <c:extLst>
            <c:ext xmlns:c16="http://schemas.microsoft.com/office/drawing/2014/chart" uri="{C3380CC4-5D6E-409C-BE32-E72D297353CC}">
              <c16:uniqueId val="{00000004-6203-4FAC-9D50-288E25AABBA3}"/>
            </c:ext>
          </c:extLst>
        </c:ser>
        <c:ser>
          <c:idx val="6"/>
          <c:order val="5"/>
          <c:tx>
            <c:strRef>
              <c:f>'Scope 1&amp;2'!$P$120</c:f>
              <c:strCache>
                <c:ptCount val="1"/>
                <c:pt idx="0">
                  <c:v>Changes in product formulation</c:v>
                </c:pt>
              </c:strCache>
            </c:strRef>
          </c:tx>
          <c:spPr>
            <a:solidFill>
              <a:schemeClr val="accent6"/>
            </a:solidFill>
            <a:ln>
              <a:noFill/>
            </a:ln>
            <a:effectLst/>
          </c:spPr>
          <c:val>
            <c:numRef>
              <c:f>'Scope 1&amp;2'!$Q$120:$T$120</c:f>
              <c:numCache>
                <c:formatCode>0%</c:formatCode>
                <c:ptCount val="4"/>
                <c:pt idx="0">
                  <c:v>0</c:v>
                </c:pt>
                <c:pt idx="1">
                  <c:v>8.6563143897707307E-4</c:v>
                </c:pt>
                <c:pt idx="2">
                  <c:v>1.4802073304661868E-3</c:v>
                </c:pt>
                <c:pt idx="3">
                  <c:v>3.1405709536134641E-2</c:v>
                </c:pt>
              </c:numCache>
            </c:numRef>
          </c:val>
          <c:extLst>
            <c:ext xmlns:c16="http://schemas.microsoft.com/office/drawing/2014/chart" uri="{C3380CC4-5D6E-409C-BE32-E72D297353CC}">
              <c16:uniqueId val="{00000005-6203-4FAC-9D50-288E25AABBA3}"/>
            </c:ext>
          </c:extLst>
        </c:ser>
        <c:dLbls>
          <c:showLegendKey val="0"/>
          <c:showVal val="0"/>
          <c:showCatName val="0"/>
          <c:showSerName val="0"/>
          <c:showPercent val="0"/>
          <c:showBubbleSize val="0"/>
        </c:dLbls>
        <c:axId val="1989131615"/>
        <c:axId val="1989129535"/>
      </c:areaChart>
      <c:lineChart>
        <c:grouping val="standard"/>
        <c:varyColors val="0"/>
        <c:ser>
          <c:idx val="5"/>
          <c:order val="6"/>
          <c:tx>
            <c:strRef>
              <c:f>'Scope 1&amp;2'!$P$122</c:f>
              <c:strCache>
                <c:ptCount val="1"/>
                <c:pt idx="0">
                  <c:v>SBTi</c:v>
                </c:pt>
              </c:strCache>
            </c:strRef>
          </c:tx>
          <c:spPr>
            <a:ln w="28575" cap="rnd">
              <a:solidFill>
                <a:srgbClr val="C00000"/>
              </a:solidFill>
              <a:prstDash val="dash"/>
              <a:round/>
            </a:ln>
            <a:effectLst/>
          </c:spPr>
          <c:marker>
            <c:symbol val="none"/>
          </c:marker>
          <c:val>
            <c:numRef>
              <c:f>'Scope 1&amp;2'!$Q$122:$T$122</c:f>
              <c:numCache>
                <c:formatCode>0%</c:formatCode>
                <c:ptCount val="4"/>
                <c:pt idx="0">
                  <c:v>0</c:v>
                </c:pt>
                <c:pt idx="1">
                  <c:v>-0.42</c:v>
                </c:pt>
                <c:pt idx="2">
                  <c:v>-0.65999999999999992</c:v>
                </c:pt>
                <c:pt idx="3">
                  <c:v>-0.95</c:v>
                </c:pt>
              </c:numCache>
            </c:numRef>
          </c:val>
          <c:smooth val="0"/>
          <c:extLst>
            <c:ext xmlns:c16="http://schemas.microsoft.com/office/drawing/2014/chart" uri="{C3380CC4-5D6E-409C-BE32-E72D297353CC}">
              <c16:uniqueId val="{00000006-6203-4FAC-9D50-288E25AABBA3}"/>
            </c:ext>
          </c:extLst>
        </c:ser>
        <c:dLbls>
          <c:showLegendKey val="0"/>
          <c:showVal val="0"/>
          <c:showCatName val="0"/>
          <c:showSerName val="0"/>
          <c:showPercent val="0"/>
          <c:showBubbleSize val="0"/>
        </c:dLbls>
        <c:marker val="1"/>
        <c:smooth val="0"/>
        <c:axId val="1038860928"/>
        <c:axId val="1038861344"/>
      </c:lineChart>
      <c:catAx>
        <c:axId val="1989131615"/>
        <c:scaling>
          <c:orientation val="minMax"/>
        </c:scaling>
        <c:delete val="0"/>
        <c:axPos val="t"/>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89129535"/>
        <c:crosses val="autoZero"/>
        <c:auto val="1"/>
        <c:lblAlgn val="ctr"/>
        <c:lblOffset val="100"/>
        <c:noMultiLvlLbl val="0"/>
      </c:catAx>
      <c:valAx>
        <c:axId val="1989129535"/>
        <c:scaling>
          <c:orientation val="maxMin"/>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89131615"/>
        <c:crosses val="autoZero"/>
        <c:crossBetween val="between"/>
      </c:valAx>
      <c:valAx>
        <c:axId val="1038861344"/>
        <c:scaling>
          <c:orientation val="minMax"/>
          <c:max val="0"/>
          <c:min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8860928"/>
        <c:crosses val="max"/>
        <c:crossBetween val="between"/>
      </c:valAx>
      <c:catAx>
        <c:axId val="1038860928"/>
        <c:scaling>
          <c:orientation val="minMax"/>
        </c:scaling>
        <c:delete val="1"/>
        <c:axPos val="b"/>
        <c:majorTickMark val="out"/>
        <c:minorTickMark val="none"/>
        <c:tickLblPos val="nextTo"/>
        <c:crossAx val="1038861344"/>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D1BF7-A81C-4EE8-9968-5E79BCB8C248}" type="doc">
      <dgm:prSet loTypeId="urn:microsoft.com/office/officeart/2005/8/layout/radial3" loCatId="relationship" qsTypeId="urn:microsoft.com/office/officeart/2005/8/quickstyle/simple1" qsCatId="simple" csTypeId="urn:microsoft.com/office/officeart/2005/8/colors/accent2_2" csCatId="accent2" phldr="1"/>
      <dgm:spPr/>
      <dgm:t>
        <a:bodyPr/>
        <a:lstStyle/>
        <a:p>
          <a:endParaRPr lang="fr-FR"/>
        </a:p>
      </dgm:t>
    </dgm:pt>
    <dgm:pt modelId="{ECE6F959-CFA2-46E1-A93F-102CBD5232F3}">
      <dgm:prSet phldrT="[Texte]" custT="1"/>
      <dgm:spPr>
        <a:solidFill>
          <a:schemeClr val="tx1"/>
        </a:solidFill>
      </dgm:spPr>
      <dgm:t>
        <a:bodyPr/>
        <a:lstStyle/>
        <a:p>
          <a:r>
            <a:rPr lang="fr-FR" sz="3600" dirty="0">
              <a:solidFill>
                <a:schemeClr val="bg1"/>
              </a:solidFill>
            </a:rPr>
            <a:t>Stratégie climat d’une entreprise</a:t>
          </a:r>
        </a:p>
      </dgm:t>
    </dgm:pt>
    <dgm:pt modelId="{F86753A0-A888-402A-8B3F-A742BD22AD6A}" type="parTrans" cxnId="{966145D7-E07D-4412-9A32-A37E924EA213}">
      <dgm:prSet/>
      <dgm:spPr/>
      <dgm:t>
        <a:bodyPr/>
        <a:lstStyle/>
        <a:p>
          <a:endParaRPr lang="fr-FR"/>
        </a:p>
      </dgm:t>
    </dgm:pt>
    <dgm:pt modelId="{2C94159D-492F-4728-BE15-B1FBD62BE02E}" type="sibTrans" cxnId="{966145D7-E07D-4412-9A32-A37E924EA213}">
      <dgm:prSet/>
      <dgm:spPr/>
      <dgm:t>
        <a:bodyPr/>
        <a:lstStyle/>
        <a:p>
          <a:endParaRPr lang="fr-FR"/>
        </a:p>
      </dgm:t>
    </dgm:pt>
    <dgm:pt modelId="{E15965E2-717E-4166-BC68-EDE06EF7C4EA}">
      <dgm:prSet phldrT="[Texte]" custT="1"/>
      <dgm:spPr>
        <a:solidFill>
          <a:srgbClr val="B1D17A"/>
        </a:solidFill>
        <a:ln>
          <a:noFill/>
        </a:ln>
      </dgm:spPr>
      <dgm:t>
        <a:bodyPr/>
        <a:lstStyle/>
        <a:p>
          <a:r>
            <a:rPr lang="fr-FR" sz="2900" b="1" dirty="0">
              <a:solidFill>
                <a:schemeClr val="bg1"/>
              </a:solidFill>
            </a:rPr>
            <a:t>ETAPE 1</a:t>
          </a:r>
        </a:p>
        <a:p>
          <a:r>
            <a:rPr lang="fr-FR" sz="2900" dirty="0">
              <a:solidFill>
                <a:schemeClr val="bg1"/>
              </a:solidFill>
            </a:rPr>
            <a:t>Diagnostic des émissions</a:t>
          </a:r>
        </a:p>
      </dgm:t>
    </dgm:pt>
    <dgm:pt modelId="{F70C0DA9-E7A7-4792-887E-ACD6C797317D}" type="parTrans" cxnId="{3E72E960-5172-422E-9956-59AC4676A431}">
      <dgm:prSet/>
      <dgm:spPr/>
      <dgm:t>
        <a:bodyPr/>
        <a:lstStyle/>
        <a:p>
          <a:endParaRPr lang="fr-FR"/>
        </a:p>
      </dgm:t>
    </dgm:pt>
    <dgm:pt modelId="{2BFD58DD-C8C2-4AB5-9B1D-462550B9DB05}" type="sibTrans" cxnId="{3E72E960-5172-422E-9956-59AC4676A431}">
      <dgm:prSet/>
      <dgm:spPr/>
      <dgm:t>
        <a:bodyPr/>
        <a:lstStyle/>
        <a:p>
          <a:endParaRPr lang="fr-FR"/>
        </a:p>
      </dgm:t>
    </dgm:pt>
    <dgm:pt modelId="{C6614B59-5965-463C-8EF9-098F446E0BAD}">
      <dgm:prSet phldrT="[Texte]"/>
      <dgm:spPr>
        <a:solidFill>
          <a:srgbClr val="EB4809"/>
        </a:solidFill>
        <a:ln>
          <a:noFill/>
        </a:ln>
      </dgm:spPr>
      <dgm:t>
        <a:bodyPr/>
        <a:lstStyle/>
        <a:p>
          <a:r>
            <a:rPr lang="fr-FR" b="1" dirty="0">
              <a:solidFill>
                <a:schemeClr val="bg1"/>
              </a:solidFill>
            </a:rPr>
            <a:t>ETAPE 2</a:t>
          </a:r>
        </a:p>
        <a:p>
          <a:r>
            <a:rPr lang="fr-FR" dirty="0">
              <a:solidFill>
                <a:schemeClr val="bg1"/>
              </a:solidFill>
            </a:rPr>
            <a:t>Définition des objectifs</a:t>
          </a:r>
        </a:p>
      </dgm:t>
    </dgm:pt>
    <dgm:pt modelId="{90E06CE3-1946-4ADB-846A-9394CC5C6989}" type="parTrans" cxnId="{0447EDCA-B620-40E3-B066-7CA941E71B98}">
      <dgm:prSet/>
      <dgm:spPr/>
      <dgm:t>
        <a:bodyPr/>
        <a:lstStyle/>
        <a:p>
          <a:endParaRPr lang="fr-FR"/>
        </a:p>
      </dgm:t>
    </dgm:pt>
    <dgm:pt modelId="{1EB389F0-520C-4514-B201-FC6F814583D9}" type="sibTrans" cxnId="{0447EDCA-B620-40E3-B066-7CA941E71B98}">
      <dgm:prSet/>
      <dgm:spPr/>
      <dgm:t>
        <a:bodyPr/>
        <a:lstStyle/>
        <a:p>
          <a:endParaRPr lang="fr-FR"/>
        </a:p>
      </dgm:t>
    </dgm:pt>
    <dgm:pt modelId="{7A2149BF-3581-4F9D-A19A-0BBAE1F51CA3}">
      <dgm:prSet phldrT="[Texte]"/>
      <dgm:spPr>
        <a:solidFill>
          <a:srgbClr val="376F9C"/>
        </a:solidFill>
        <a:ln>
          <a:noFill/>
        </a:ln>
      </dgm:spPr>
      <dgm:t>
        <a:bodyPr/>
        <a:lstStyle/>
        <a:p>
          <a:pPr algn="ctr"/>
          <a:r>
            <a:rPr lang="fr-FR" b="1" dirty="0">
              <a:solidFill>
                <a:schemeClr val="bg1"/>
              </a:solidFill>
            </a:rPr>
            <a:t>ETAPE 3</a:t>
          </a:r>
        </a:p>
        <a:p>
          <a:pPr algn="ctr"/>
          <a:r>
            <a:rPr lang="fr-FR" dirty="0">
              <a:solidFill>
                <a:schemeClr val="bg1"/>
              </a:solidFill>
            </a:rPr>
            <a:t>Construction d’un programme d’actions</a:t>
          </a:r>
        </a:p>
      </dgm:t>
    </dgm:pt>
    <dgm:pt modelId="{2884F992-10E6-426E-8D93-828D3345E854}" type="parTrans" cxnId="{8B0E1536-2F35-4C44-B151-91E17061ED64}">
      <dgm:prSet/>
      <dgm:spPr/>
      <dgm:t>
        <a:bodyPr/>
        <a:lstStyle/>
        <a:p>
          <a:endParaRPr lang="fr-FR"/>
        </a:p>
      </dgm:t>
    </dgm:pt>
    <dgm:pt modelId="{80D1AA10-3E9E-4FA6-9BD4-A40E443F2B51}" type="sibTrans" cxnId="{8B0E1536-2F35-4C44-B151-91E17061ED64}">
      <dgm:prSet/>
      <dgm:spPr/>
      <dgm:t>
        <a:bodyPr/>
        <a:lstStyle/>
        <a:p>
          <a:endParaRPr lang="fr-FR"/>
        </a:p>
      </dgm:t>
    </dgm:pt>
    <dgm:pt modelId="{6E16FDF7-2B04-4433-935E-CD151C8BD952}">
      <dgm:prSet phldrT="[Texte]"/>
      <dgm:spPr>
        <a:solidFill>
          <a:srgbClr val="FC9927"/>
        </a:solidFill>
        <a:ln>
          <a:noFill/>
        </a:ln>
      </dgm:spPr>
      <dgm:t>
        <a:bodyPr/>
        <a:lstStyle/>
        <a:p>
          <a:r>
            <a:rPr lang="fr-FR" b="1" dirty="0">
              <a:solidFill>
                <a:schemeClr val="bg1"/>
              </a:solidFill>
            </a:rPr>
            <a:t>ETAPE 4</a:t>
          </a:r>
        </a:p>
        <a:p>
          <a:r>
            <a:rPr lang="fr-FR" dirty="0">
              <a:solidFill>
                <a:schemeClr val="bg1"/>
              </a:solidFill>
            </a:rPr>
            <a:t>Mise en œuvre, suivi et ajustement des trajectoires</a:t>
          </a:r>
        </a:p>
      </dgm:t>
    </dgm:pt>
    <dgm:pt modelId="{72C6AA5A-90A7-4682-BC7E-D8ACABDDE6C8}" type="parTrans" cxnId="{298836D2-5E58-4DAB-941D-C1E9A87118D5}">
      <dgm:prSet/>
      <dgm:spPr/>
      <dgm:t>
        <a:bodyPr/>
        <a:lstStyle/>
        <a:p>
          <a:endParaRPr lang="fr-FR"/>
        </a:p>
      </dgm:t>
    </dgm:pt>
    <dgm:pt modelId="{EA0BA861-8AD3-429C-BE08-22A62F95C23D}" type="sibTrans" cxnId="{298836D2-5E58-4DAB-941D-C1E9A87118D5}">
      <dgm:prSet/>
      <dgm:spPr/>
      <dgm:t>
        <a:bodyPr/>
        <a:lstStyle/>
        <a:p>
          <a:endParaRPr lang="fr-FR"/>
        </a:p>
      </dgm:t>
    </dgm:pt>
    <dgm:pt modelId="{DE255243-8C2F-4301-9003-59EEFD286647}" type="pres">
      <dgm:prSet presAssocID="{AD9D1BF7-A81C-4EE8-9968-5E79BCB8C248}" presName="composite" presStyleCnt="0">
        <dgm:presLayoutVars>
          <dgm:chMax val="1"/>
          <dgm:dir/>
          <dgm:resizeHandles val="exact"/>
        </dgm:presLayoutVars>
      </dgm:prSet>
      <dgm:spPr/>
    </dgm:pt>
    <dgm:pt modelId="{475B3E81-2843-46F6-8F9D-3A47261A185A}" type="pres">
      <dgm:prSet presAssocID="{AD9D1BF7-A81C-4EE8-9968-5E79BCB8C248}" presName="radial" presStyleCnt="0">
        <dgm:presLayoutVars>
          <dgm:animLvl val="ctr"/>
        </dgm:presLayoutVars>
      </dgm:prSet>
      <dgm:spPr/>
    </dgm:pt>
    <dgm:pt modelId="{85AE5C68-7BDA-4508-973A-BFAEC63F4D9A}" type="pres">
      <dgm:prSet presAssocID="{ECE6F959-CFA2-46E1-A93F-102CBD5232F3}" presName="centerShape" presStyleLbl="vennNode1" presStyleIdx="0" presStyleCnt="5"/>
      <dgm:spPr/>
    </dgm:pt>
    <dgm:pt modelId="{6EBC3B9A-FA85-4C64-81BB-9151E9EE0D79}" type="pres">
      <dgm:prSet presAssocID="{E15965E2-717E-4166-BC68-EDE06EF7C4EA}" presName="node" presStyleLbl="vennNode1" presStyleIdx="1" presStyleCnt="5" custScaleX="126864" custScaleY="126864" custRadScaleRad="100582">
        <dgm:presLayoutVars>
          <dgm:bulletEnabled val="1"/>
        </dgm:presLayoutVars>
      </dgm:prSet>
      <dgm:spPr/>
    </dgm:pt>
    <dgm:pt modelId="{98B8CCD7-0703-41C6-980A-434866F7D916}" type="pres">
      <dgm:prSet presAssocID="{C6614B59-5965-463C-8EF9-098F446E0BAD}" presName="node" presStyleLbl="vennNode1" presStyleIdx="2" presStyleCnt="5" custScaleX="126864" custScaleY="126864" custRadScaleRad="109264" custRadScaleInc="0">
        <dgm:presLayoutVars>
          <dgm:bulletEnabled val="1"/>
        </dgm:presLayoutVars>
      </dgm:prSet>
      <dgm:spPr/>
    </dgm:pt>
    <dgm:pt modelId="{2129D211-21DE-4FAE-AA3D-7D24DE912038}" type="pres">
      <dgm:prSet presAssocID="{7A2149BF-3581-4F9D-A19A-0BBAE1F51CA3}" presName="node" presStyleLbl="vennNode1" presStyleIdx="3" presStyleCnt="5" custScaleX="126864" custScaleY="126864" custRadScaleRad="112197" custRadScaleInc="0">
        <dgm:presLayoutVars>
          <dgm:bulletEnabled val="1"/>
        </dgm:presLayoutVars>
      </dgm:prSet>
      <dgm:spPr/>
    </dgm:pt>
    <dgm:pt modelId="{F0838D1C-6881-4AC6-A09D-8EDD719B35B3}" type="pres">
      <dgm:prSet presAssocID="{6E16FDF7-2B04-4433-935E-CD151C8BD952}" presName="node" presStyleLbl="vennNode1" presStyleIdx="4" presStyleCnt="5" custScaleX="126864" custScaleY="126864" custRadScaleRad="107318" custRadScaleInc="0">
        <dgm:presLayoutVars>
          <dgm:bulletEnabled val="1"/>
        </dgm:presLayoutVars>
      </dgm:prSet>
      <dgm:spPr/>
    </dgm:pt>
  </dgm:ptLst>
  <dgm:cxnLst>
    <dgm:cxn modelId="{FE478706-ABEB-45D2-95DE-0EEC72D4757A}" type="presOf" srcId="{E15965E2-717E-4166-BC68-EDE06EF7C4EA}" destId="{6EBC3B9A-FA85-4C64-81BB-9151E9EE0D79}" srcOrd="0" destOrd="0" presId="urn:microsoft.com/office/officeart/2005/8/layout/radial3"/>
    <dgm:cxn modelId="{B99DAF0A-0144-4215-8D10-B539225EFFDB}" type="presOf" srcId="{AD9D1BF7-A81C-4EE8-9968-5E79BCB8C248}" destId="{DE255243-8C2F-4301-9003-59EEFD286647}" srcOrd="0" destOrd="0" presId="urn:microsoft.com/office/officeart/2005/8/layout/radial3"/>
    <dgm:cxn modelId="{4A94B70D-74D9-4290-A560-0CDEA71A6F97}" type="presOf" srcId="{7A2149BF-3581-4F9D-A19A-0BBAE1F51CA3}" destId="{2129D211-21DE-4FAE-AA3D-7D24DE912038}" srcOrd="0" destOrd="0" presId="urn:microsoft.com/office/officeart/2005/8/layout/radial3"/>
    <dgm:cxn modelId="{AF59922B-0370-4218-ADAA-D4D00AB37B77}" type="presOf" srcId="{C6614B59-5965-463C-8EF9-098F446E0BAD}" destId="{98B8CCD7-0703-41C6-980A-434866F7D916}" srcOrd="0" destOrd="0" presId="urn:microsoft.com/office/officeart/2005/8/layout/radial3"/>
    <dgm:cxn modelId="{8B0E1536-2F35-4C44-B151-91E17061ED64}" srcId="{ECE6F959-CFA2-46E1-A93F-102CBD5232F3}" destId="{7A2149BF-3581-4F9D-A19A-0BBAE1F51CA3}" srcOrd="2" destOrd="0" parTransId="{2884F992-10E6-426E-8D93-828D3345E854}" sibTransId="{80D1AA10-3E9E-4FA6-9BD4-A40E443F2B51}"/>
    <dgm:cxn modelId="{3E72E960-5172-422E-9956-59AC4676A431}" srcId="{ECE6F959-CFA2-46E1-A93F-102CBD5232F3}" destId="{E15965E2-717E-4166-BC68-EDE06EF7C4EA}" srcOrd="0" destOrd="0" parTransId="{F70C0DA9-E7A7-4792-887E-ACD6C797317D}" sibTransId="{2BFD58DD-C8C2-4AB5-9B1D-462550B9DB05}"/>
    <dgm:cxn modelId="{116A9C6C-4E6F-45F1-A9CB-81D54C1EA332}" type="presOf" srcId="{ECE6F959-CFA2-46E1-A93F-102CBD5232F3}" destId="{85AE5C68-7BDA-4508-973A-BFAEC63F4D9A}" srcOrd="0" destOrd="0" presId="urn:microsoft.com/office/officeart/2005/8/layout/radial3"/>
    <dgm:cxn modelId="{76978BB4-D1F5-4EB1-A3EA-6C77CB89A65B}" type="presOf" srcId="{6E16FDF7-2B04-4433-935E-CD151C8BD952}" destId="{F0838D1C-6881-4AC6-A09D-8EDD719B35B3}" srcOrd="0" destOrd="0" presId="urn:microsoft.com/office/officeart/2005/8/layout/radial3"/>
    <dgm:cxn modelId="{0447EDCA-B620-40E3-B066-7CA941E71B98}" srcId="{ECE6F959-CFA2-46E1-A93F-102CBD5232F3}" destId="{C6614B59-5965-463C-8EF9-098F446E0BAD}" srcOrd="1" destOrd="0" parTransId="{90E06CE3-1946-4ADB-846A-9394CC5C6989}" sibTransId="{1EB389F0-520C-4514-B201-FC6F814583D9}"/>
    <dgm:cxn modelId="{298836D2-5E58-4DAB-941D-C1E9A87118D5}" srcId="{ECE6F959-CFA2-46E1-A93F-102CBD5232F3}" destId="{6E16FDF7-2B04-4433-935E-CD151C8BD952}" srcOrd="3" destOrd="0" parTransId="{72C6AA5A-90A7-4682-BC7E-D8ACABDDE6C8}" sibTransId="{EA0BA861-8AD3-429C-BE08-22A62F95C23D}"/>
    <dgm:cxn modelId="{966145D7-E07D-4412-9A32-A37E924EA213}" srcId="{AD9D1BF7-A81C-4EE8-9968-5E79BCB8C248}" destId="{ECE6F959-CFA2-46E1-A93F-102CBD5232F3}" srcOrd="0" destOrd="0" parTransId="{F86753A0-A888-402A-8B3F-A742BD22AD6A}" sibTransId="{2C94159D-492F-4728-BE15-B1FBD62BE02E}"/>
    <dgm:cxn modelId="{D7036129-8F30-45ED-855A-F0181D1609E7}" type="presParOf" srcId="{DE255243-8C2F-4301-9003-59EEFD286647}" destId="{475B3E81-2843-46F6-8F9D-3A47261A185A}" srcOrd="0" destOrd="0" presId="urn:microsoft.com/office/officeart/2005/8/layout/radial3"/>
    <dgm:cxn modelId="{FE15DCD9-4FE5-4E6A-9692-AD3E2CC055DF}" type="presParOf" srcId="{475B3E81-2843-46F6-8F9D-3A47261A185A}" destId="{85AE5C68-7BDA-4508-973A-BFAEC63F4D9A}" srcOrd="0" destOrd="0" presId="urn:microsoft.com/office/officeart/2005/8/layout/radial3"/>
    <dgm:cxn modelId="{A418DAA8-884E-44FF-8E8B-C8C815FAF800}" type="presParOf" srcId="{475B3E81-2843-46F6-8F9D-3A47261A185A}" destId="{6EBC3B9A-FA85-4C64-81BB-9151E9EE0D79}" srcOrd="1" destOrd="0" presId="urn:microsoft.com/office/officeart/2005/8/layout/radial3"/>
    <dgm:cxn modelId="{EC9B2385-51A1-4DFC-A515-86088CBC4CBF}" type="presParOf" srcId="{475B3E81-2843-46F6-8F9D-3A47261A185A}" destId="{98B8CCD7-0703-41C6-980A-434866F7D916}" srcOrd="2" destOrd="0" presId="urn:microsoft.com/office/officeart/2005/8/layout/radial3"/>
    <dgm:cxn modelId="{046EE28A-CE4A-47E9-B2DE-914D8C104813}" type="presParOf" srcId="{475B3E81-2843-46F6-8F9D-3A47261A185A}" destId="{2129D211-21DE-4FAE-AA3D-7D24DE912038}" srcOrd="3" destOrd="0" presId="urn:microsoft.com/office/officeart/2005/8/layout/radial3"/>
    <dgm:cxn modelId="{F83ECA39-538B-4D95-B906-149C3D0DB67F}" type="presParOf" srcId="{475B3E81-2843-46F6-8F9D-3A47261A185A}" destId="{F0838D1C-6881-4AC6-A09D-8EDD719B35B3}"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E5C68-7BDA-4508-973A-BFAEC63F4D9A}">
      <dsp:nvSpPr>
        <dsp:cNvPr id="0" name=""/>
        <dsp:cNvSpPr/>
      </dsp:nvSpPr>
      <dsp:spPr>
        <a:xfrm>
          <a:off x="4818034" y="2187016"/>
          <a:ext cx="5448355" cy="544835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solidFill>
                <a:schemeClr val="bg1"/>
              </a:solidFill>
            </a:rPr>
            <a:t>Stratégie climat d’une entreprise</a:t>
          </a:r>
        </a:p>
      </dsp:txBody>
      <dsp:txXfrm>
        <a:off x="5615927" y="2984909"/>
        <a:ext cx="3852569" cy="3852569"/>
      </dsp:txXfrm>
    </dsp:sp>
    <dsp:sp modelId="{6EBC3B9A-FA85-4C64-81BB-9151E9EE0D79}">
      <dsp:nvSpPr>
        <dsp:cNvPr id="0" name=""/>
        <dsp:cNvSpPr/>
      </dsp:nvSpPr>
      <dsp:spPr>
        <a:xfrm>
          <a:off x="5814211" y="-364939"/>
          <a:ext cx="3456001" cy="3456001"/>
        </a:xfrm>
        <a:prstGeom prst="ellipse">
          <a:avLst/>
        </a:prstGeom>
        <a:solidFill>
          <a:srgbClr val="B1D17A"/>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b="1" kern="1200" dirty="0">
              <a:solidFill>
                <a:schemeClr val="bg1"/>
              </a:solidFill>
            </a:rPr>
            <a:t>ETAPE 1</a:t>
          </a:r>
        </a:p>
        <a:p>
          <a:pPr marL="0" lvl="0" indent="0" algn="ctr" defTabSz="1289050">
            <a:lnSpc>
              <a:spcPct val="90000"/>
            </a:lnSpc>
            <a:spcBef>
              <a:spcPct val="0"/>
            </a:spcBef>
            <a:spcAft>
              <a:spcPct val="35000"/>
            </a:spcAft>
            <a:buNone/>
          </a:pPr>
          <a:r>
            <a:rPr lang="fr-FR" sz="2900" kern="1200" dirty="0">
              <a:solidFill>
                <a:schemeClr val="bg1"/>
              </a:solidFill>
            </a:rPr>
            <a:t>Diagnostic des émissions</a:t>
          </a:r>
        </a:p>
      </dsp:txBody>
      <dsp:txXfrm>
        <a:off x="6320331" y="141181"/>
        <a:ext cx="2443761" cy="2443761"/>
      </dsp:txXfrm>
    </dsp:sp>
    <dsp:sp modelId="{98B8CCD7-0703-41C6-980A-434866F7D916}">
      <dsp:nvSpPr>
        <dsp:cNvPr id="0" name=""/>
        <dsp:cNvSpPr/>
      </dsp:nvSpPr>
      <dsp:spPr>
        <a:xfrm>
          <a:off x="9691042" y="3183193"/>
          <a:ext cx="3456001" cy="3456001"/>
        </a:xfrm>
        <a:prstGeom prst="ellipse">
          <a:avLst/>
        </a:prstGeom>
        <a:solidFill>
          <a:srgbClr val="EB4809"/>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b="1" kern="1200" dirty="0">
              <a:solidFill>
                <a:schemeClr val="bg1"/>
              </a:solidFill>
            </a:rPr>
            <a:t>ETAPE 2</a:t>
          </a:r>
        </a:p>
        <a:p>
          <a:pPr marL="0" lvl="0" indent="0" algn="ctr" defTabSz="1289050">
            <a:lnSpc>
              <a:spcPct val="90000"/>
            </a:lnSpc>
            <a:spcBef>
              <a:spcPct val="0"/>
            </a:spcBef>
            <a:spcAft>
              <a:spcPct val="35000"/>
            </a:spcAft>
            <a:buNone/>
          </a:pPr>
          <a:r>
            <a:rPr lang="fr-FR" sz="2900" kern="1200" dirty="0">
              <a:solidFill>
                <a:schemeClr val="bg1"/>
              </a:solidFill>
            </a:rPr>
            <a:t>Définition des objectifs</a:t>
          </a:r>
        </a:p>
      </dsp:txBody>
      <dsp:txXfrm>
        <a:off x="10197162" y="3689313"/>
        <a:ext cx="2443761" cy="2443761"/>
      </dsp:txXfrm>
    </dsp:sp>
    <dsp:sp modelId="{2129D211-21DE-4FAE-AA3D-7D24DE912038}">
      <dsp:nvSpPr>
        <dsp:cNvPr id="0" name=""/>
        <dsp:cNvSpPr/>
      </dsp:nvSpPr>
      <dsp:spPr>
        <a:xfrm>
          <a:off x="5814211" y="6731325"/>
          <a:ext cx="3456001" cy="3456001"/>
        </a:xfrm>
        <a:prstGeom prst="ellipse">
          <a:avLst/>
        </a:prstGeom>
        <a:solidFill>
          <a:srgbClr val="376F9C"/>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b="1" kern="1200" dirty="0">
              <a:solidFill>
                <a:schemeClr val="bg1"/>
              </a:solidFill>
            </a:rPr>
            <a:t>ETAPE 3</a:t>
          </a:r>
        </a:p>
        <a:p>
          <a:pPr marL="0" lvl="0" indent="0" algn="ctr" defTabSz="1289050">
            <a:lnSpc>
              <a:spcPct val="90000"/>
            </a:lnSpc>
            <a:spcBef>
              <a:spcPct val="0"/>
            </a:spcBef>
            <a:spcAft>
              <a:spcPct val="35000"/>
            </a:spcAft>
            <a:buNone/>
          </a:pPr>
          <a:r>
            <a:rPr lang="fr-FR" sz="2900" kern="1200" dirty="0">
              <a:solidFill>
                <a:schemeClr val="bg1"/>
              </a:solidFill>
            </a:rPr>
            <a:t>Construction d’un programme d’actions</a:t>
          </a:r>
        </a:p>
      </dsp:txBody>
      <dsp:txXfrm>
        <a:off x="6320331" y="7237445"/>
        <a:ext cx="2443761" cy="2443761"/>
      </dsp:txXfrm>
    </dsp:sp>
    <dsp:sp modelId="{F0838D1C-6881-4AC6-A09D-8EDD719B35B3}">
      <dsp:nvSpPr>
        <dsp:cNvPr id="0" name=""/>
        <dsp:cNvSpPr/>
      </dsp:nvSpPr>
      <dsp:spPr>
        <a:xfrm>
          <a:off x="2006426" y="3183193"/>
          <a:ext cx="3456001" cy="3456001"/>
        </a:xfrm>
        <a:prstGeom prst="ellipse">
          <a:avLst/>
        </a:prstGeom>
        <a:solidFill>
          <a:srgbClr val="FC9927"/>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r-FR" sz="2900" b="1" kern="1200" dirty="0">
              <a:solidFill>
                <a:schemeClr val="bg1"/>
              </a:solidFill>
            </a:rPr>
            <a:t>ETAPE 4</a:t>
          </a:r>
        </a:p>
        <a:p>
          <a:pPr marL="0" lvl="0" indent="0" algn="ctr" defTabSz="1289050">
            <a:lnSpc>
              <a:spcPct val="90000"/>
            </a:lnSpc>
            <a:spcBef>
              <a:spcPct val="0"/>
            </a:spcBef>
            <a:spcAft>
              <a:spcPct val="35000"/>
            </a:spcAft>
            <a:buNone/>
          </a:pPr>
          <a:r>
            <a:rPr lang="fr-FR" sz="2900" kern="1200" dirty="0">
              <a:solidFill>
                <a:schemeClr val="bg1"/>
              </a:solidFill>
            </a:rPr>
            <a:t>Mise en œuvre, suivi et ajustement des trajectoires</a:t>
          </a:r>
        </a:p>
      </dsp:txBody>
      <dsp:txXfrm>
        <a:off x="2512546" y="3689313"/>
        <a:ext cx="2443761" cy="244376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DAD8B23-39EA-F640-BD64-E675BA7DE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1509B6-75E2-FA40-988B-4DCAA06523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13E9FE-01C8-E94C-B0E2-E2B04BB0F1BF}" type="datetime1">
              <a:rPr lang="fr-FR" smtClean="0"/>
              <a:t>21/07/2023</a:t>
            </a:fld>
            <a:endParaRPr lang="fr-FR"/>
          </a:p>
        </p:txBody>
      </p:sp>
      <p:sp>
        <p:nvSpPr>
          <p:cNvPr id="4" name="Espace réservé du pied de page 3">
            <a:extLst>
              <a:ext uri="{FF2B5EF4-FFF2-40B4-BE49-F238E27FC236}">
                <a16:creationId xmlns:a16="http://schemas.microsoft.com/office/drawing/2014/main" id="{C92D40DE-CAA1-1A46-8DB6-4B3DBC0D04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93A83DF-C0F8-CA46-A39F-88501B7869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1043AA-06A7-F549-938B-0D24316C0966}" type="slidenum">
              <a:rPr lang="fr-FR" smtClean="0"/>
              <a:t>‹N°›</a:t>
            </a:fld>
            <a:endParaRPr lang="fr-FR"/>
          </a:p>
        </p:txBody>
      </p:sp>
    </p:spTree>
    <p:extLst>
      <p:ext uri="{BB962C8B-B14F-4D97-AF65-F5344CB8AC3E}">
        <p14:creationId xmlns:p14="http://schemas.microsoft.com/office/powerpoint/2010/main" val="1812088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xfrm>
            <a:off x="1143000" y="685800"/>
            <a:ext cx="4572000" cy="3429000"/>
          </a:xfrm>
          <a:prstGeom prst="rect">
            <a:avLst/>
          </a:prstGeom>
        </p:spPr>
        <p:txBody>
          <a:bodyPr/>
          <a:lstStyle/>
          <a:p>
            <a:endParaRPr/>
          </a:p>
        </p:txBody>
      </p:sp>
      <p:sp>
        <p:nvSpPr>
          <p:cNvPr id="858" name="Shape 8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511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202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592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r>
              <a:rPr lang="en-US"/>
              <a:t>Des </a:t>
            </a:r>
            <a:r>
              <a:rPr lang="en-US" err="1"/>
              <a:t>objectifs</a:t>
            </a:r>
            <a:r>
              <a:rPr lang="en-US"/>
              <a:t> de </a:t>
            </a:r>
            <a:r>
              <a:rPr lang="en-US" err="1"/>
              <a:t>différente</a:t>
            </a:r>
            <a:r>
              <a:rPr lang="en-US"/>
              <a:t> nature sur des </a:t>
            </a:r>
            <a:r>
              <a:rPr lang="en-US" err="1"/>
              <a:t>périmètres</a:t>
            </a:r>
            <a:r>
              <a:rPr lang="en-US"/>
              <a:t> </a:t>
            </a:r>
            <a:r>
              <a:rPr lang="en-US" err="1"/>
              <a:t>différents</a:t>
            </a:r>
            <a:endParaRPr lang="en-US"/>
          </a:p>
          <a:p>
            <a:endParaRPr lang="en-US"/>
          </a:p>
        </p:txBody>
      </p:sp>
      <p:sp>
        <p:nvSpPr>
          <p:cNvPr id="5" name="Slide Number Placeholder 4"/>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172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412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66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45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png"/><Relationship Id="rId7" Type="http://schemas.openxmlformats.org/officeDocument/2006/relationships/hyperlink" Target="https://www.linkedin.com/company/2229309/"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hyperlink" Target="https://twitter.com/AFTE_France?lang=fr" TargetMode="External"/><Relationship Id="rId10" Type="http://schemas.openxmlformats.org/officeDocument/2006/relationships/image" Target="../media/image11.emf"/><Relationship Id="rId4" Type="http://schemas.openxmlformats.org/officeDocument/2006/relationships/image" Target="../media/image8.png"/><Relationship Id="rId9" Type="http://schemas.openxmlformats.org/officeDocument/2006/relationships/hyperlink" Target="https://www.youtube.com/channel/UCzfSrl9b58oI3TpNQSwmFGA"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youtube.com/channel/UCzfSrl9b58oI3TpNQSwmFGA" TargetMode="External"/><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hyperlink" Target="https://www.linkedin.com/company/2229309/" TargetMode="External"/><Relationship Id="rId5" Type="http://schemas.openxmlformats.org/officeDocument/2006/relationships/image" Target="../media/image9.emf"/><Relationship Id="rId4" Type="http://schemas.openxmlformats.org/officeDocument/2006/relationships/hyperlink" Target="https://twitter.com/AFTE_France?lang=fr" TargetMode="External"/><Relationship Id="rId9"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font blanc)">
    <p:spTree>
      <p:nvGrpSpPr>
        <p:cNvPr id="1" name=""/>
        <p:cNvGrpSpPr/>
        <p:nvPr/>
      </p:nvGrpSpPr>
      <p:grpSpPr>
        <a:xfrm>
          <a:off x="0" y="0"/>
          <a:ext cx="0" cy="0"/>
          <a:chOff x="0" y="0"/>
          <a:chExt cx="0" cy="0"/>
        </a:xfrm>
      </p:grpSpPr>
      <p:sp>
        <p:nvSpPr>
          <p:cNvPr id="5" name="Titre 5">
            <a:extLst>
              <a:ext uri="{FF2B5EF4-FFF2-40B4-BE49-F238E27FC236}">
                <a16:creationId xmlns:a16="http://schemas.microsoft.com/office/drawing/2014/main" id="{27332E1D-9D50-3D4D-A8DE-4DBA94CA864C}"/>
              </a:ext>
            </a:extLst>
          </p:cNvPr>
          <p:cNvSpPr>
            <a:spLocks noGrp="1"/>
          </p:cNvSpPr>
          <p:nvPr>
            <p:ph type="title" hasCustomPrompt="1"/>
          </p:nvPr>
        </p:nvSpPr>
        <p:spPr>
          <a:xfrm>
            <a:off x="1350818" y="1150875"/>
            <a:ext cx="21356782" cy="1675020"/>
          </a:xfrm>
          <a:prstGeom prst="rect">
            <a:avLst/>
          </a:prstGeom>
        </p:spPr>
        <p:txBody>
          <a:bodyPr/>
          <a:lstStyle/>
          <a:p>
            <a:r>
              <a:rPr lang="fr-FR"/>
              <a:t>Modifiez le titre</a:t>
            </a:r>
          </a:p>
        </p:txBody>
      </p:sp>
      <p:pic>
        <p:nvPicPr>
          <p:cNvPr id="7" name="Graphique 6">
            <a:extLst>
              <a:ext uri="{FF2B5EF4-FFF2-40B4-BE49-F238E27FC236}">
                <a16:creationId xmlns:a16="http://schemas.microsoft.com/office/drawing/2014/main" id="{D8637118-DA57-114A-935E-E4C4F5DFEC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011" y="1729472"/>
            <a:ext cx="725973" cy="614285"/>
          </a:xfrm>
          <a:prstGeom prst="rect">
            <a:avLst/>
          </a:prstGeom>
        </p:spPr>
      </p:pic>
      <p:sp>
        <p:nvSpPr>
          <p:cNvPr id="9" name="Espace réservé du numéro de diapositive 8">
            <a:extLst>
              <a:ext uri="{FF2B5EF4-FFF2-40B4-BE49-F238E27FC236}">
                <a16:creationId xmlns:a16="http://schemas.microsoft.com/office/drawing/2014/main" id="{F599285A-2815-4879-933A-1A82E705F401}"/>
              </a:ext>
            </a:extLst>
          </p:cNvPr>
          <p:cNvSpPr>
            <a:spLocks noGrp="1"/>
          </p:cNvSpPr>
          <p:nvPr>
            <p:ph type="sldNum" sz="quarter" idx="15"/>
          </p:nvPr>
        </p:nvSpPr>
        <p:spPr/>
        <p:txBody>
          <a:bodyPr/>
          <a:lstStyle/>
          <a:p>
            <a:fld id="{86CB4B4D-7CA3-9044-876B-883B54F8677D}" type="slidenum">
              <a:rPr lang="fr-FR" smtClean="0"/>
              <a:t>‹N°›</a:t>
            </a:fld>
            <a:endParaRPr lang="fr-FR"/>
          </a:p>
        </p:txBody>
      </p:sp>
      <p:sp>
        <p:nvSpPr>
          <p:cNvPr id="3" name="Footer Placeholder 8">
            <a:extLst>
              <a:ext uri="{FF2B5EF4-FFF2-40B4-BE49-F238E27FC236}">
                <a16:creationId xmlns:a16="http://schemas.microsoft.com/office/drawing/2014/main" id="{70BD0220-3376-B218-2764-6339E435A737}"/>
              </a:ext>
            </a:extLst>
          </p:cNvPr>
          <p:cNvSpPr>
            <a:spLocks noGrp="1"/>
          </p:cNvSpPr>
          <p:nvPr>
            <p:ph type="ftr" sz="quarter" idx="3"/>
          </p:nvPr>
        </p:nvSpPr>
        <p:spPr>
          <a:xfrm>
            <a:off x="18042028" y="13188213"/>
            <a:ext cx="5345740" cy="246221"/>
          </a:xfrm>
          <a:prstGeom prst="rect">
            <a:avLst/>
          </a:prstGeom>
          <a:noFill/>
        </p:spPr>
        <p:txBody>
          <a:bodyPr wrap="square" lIns="0" tIns="0" rIns="0" bIns="0" rtlCol="0">
            <a:spAutoFit/>
          </a:bodyPr>
          <a:lstStyle>
            <a:lvl1pPr algn="ctr">
              <a:defRPr lang="fr-FR" sz="1600">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Tree>
    <p:extLst>
      <p:ext uri="{BB962C8B-B14F-4D97-AF65-F5344CB8AC3E}">
        <p14:creationId xmlns:p14="http://schemas.microsoft.com/office/powerpoint/2010/main" val="18761378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ces + TAB (fond blanc)">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3482D4F-053F-9545-956B-9856C9859DF3}"/>
              </a:ext>
            </a:extLst>
          </p:cNvPr>
          <p:cNvSpPr>
            <a:spLocks noGrp="1"/>
          </p:cNvSpPr>
          <p:nvPr>
            <p:ph type="sldNum" sz="quarter" idx="10"/>
          </p:nvPr>
        </p:nvSpPr>
        <p:spPr/>
        <p:txBody>
          <a:bodyPr/>
          <a:lstStyle/>
          <a:p>
            <a:fld id="{86CB4B4D-7CA3-9044-876B-883B54F8677D}" type="slidenum">
              <a:rPr lang="fr-FR" smtClean="0"/>
              <a:t>‹N°›</a:t>
            </a:fld>
            <a:endParaRPr lang="fr-FR"/>
          </a:p>
        </p:txBody>
      </p:sp>
      <p:sp>
        <p:nvSpPr>
          <p:cNvPr id="5" name="Titre 5">
            <a:extLst>
              <a:ext uri="{FF2B5EF4-FFF2-40B4-BE49-F238E27FC236}">
                <a16:creationId xmlns:a16="http://schemas.microsoft.com/office/drawing/2014/main" id="{27332E1D-9D50-3D4D-A8DE-4DBA94CA864C}"/>
              </a:ext>
            </a:extLst>
          </p:cNvPr>
          <p:cNvSpPr>
            <a:spLocks noGrp="1"/>
          </p:cNvSpPr>
          <p:nvPr>
            <p:ph type="title" hasCustomPrompt="1"/>
          </p:nvPr>
        </p:nvSpPr>
        <p:spPr>
          <a:xfrm>
            <a:off x="1350818" y="1150875"/>
            <a:ext cx="21356782" cy="1675020"/>
          </a:xfrm>
          <a:prstGeom prst="rect">
            <a:avLst/>
          </a:prstGeom>
        </p:spPr>
        <p:txBody>
          <a:bodyPr/>
          <a:lstStyle/>
          <a:p>
            <a:r>
              <a:rPr lang="fr-FR"/>
              <a:t>Modifiez le titre</a:t>
            </a:r>
          </a:p>
        </p:txBody>
      </p:sp>
      <p:pic>
        <p:nvPicPr>
          <p:cNvPr id="7" name="Graphique 6">
            <a:extLst>
              <a:ext uri="{FF2B5EF4-FFF2-40B4-BE49-F238E27FC236}">
                <a16:creationId xmlns:a16="http://schemas.microsoft.com/office/drawing/2014/main" id="{D8637118-DA57-114A-935E-E4C4F5DFEC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011" y="1729472"/>
            <a:ext cx="725973" cy="614285"/>
          </a:xfrm>
          <a:prstGeom prst="rect">
            <a:avLst/>
          </a:prstGeom>
        </p:spPr>
      </p:pic>
      <p:sp>
        <p:nvSpPr>
          <p:cNvPr id="11" name="Espace réservé du texte 10">
            <a:extLst>
              <a:ext uri="{FF2B5EF4-FFF2-40B4-BE49-F238E27FC236}">
                <a16:creationId xmlns:a16="http://schemas.microsoft.com/office/drawing/2014/main" id="{1053A39C-F4FA-4E59-8BF6-7D0B30637D0F}"/>
              </a:ext>
            </a:extLst>
          </p:cNvPr>
          <p:cNvSpPr>
            <a:spLocks noGrp="1"/>
          </p:cNvSpPr>
          <p:nvPr>
            <p:ph type="body" sz="quarter" idx="13" hasCustomPrompt="1"/>
          </p:nvPr>
        </p:nvSpPr>
        <p:spPr>
          <a:xfrm>
            <a:off x="1350818" y="3151065"/>
            <a:ext cx="21356782" cy="8736135"/>
          </a:xfrm>
          <a:prstGeom prst="rect">
            <a:avLst/>
          </a:prstGeom>
        </p:spPr>
        <p:txBody>
          <a:bodyPr/>
          <a:lstStyle>
            <a:lvl1pPr marL="685800" marR="0" indent="-685800" algn="l" defTabSz="1828800" rtl="0" eaLnBrk="1" fontAlgn="auto" latinLnBrk="0" hangingPunct="1">
              <a:lnSpc>
                <a:spcPct val="100000"/>
              </a:lnSpc>
              <a:spcBef>
                <a:spcPts val="600"/>
              </a:spcBef>
              <a:spcAft>
                <a:spcPts val="0"/>
              </a:spcAft>
              <a:buClr>
                <a:srgbClr val="24ACC2"/>
              </a:buClr>
              <a:buSzPct val="100000"/>
              <a:buFont typeface="Wingdings" panose="05000000000000000000" pitchFamily="2" charset="2"/>
              <a:buChar char="§"/>
              <a:tabLst/>
              <a:defRPr sz="5400" b="1">
                <a:solidFill>
                  <a:srgbClr val="2F2E2F"/>
                </a:solidFill>
              </a:defRPr>
            </a:lvl1pPr>
            <a:lvl2pPr marL="1149350" indent="-514350">
              <a:lnSpc>
                <a:spcPct val="100000"/>
              </a:lnSpc>
              <a:spcBef>
                <a:spcPts val="600"/>
              </a:spcBef>
              <a:buClr>
                <a:srgbClr val="24ACC2"/>
              </a:buClr>
              <a:buSzPct val="140000"/>
              <a:buFont typeface="Arial" panose="020B0604020202020204" pitchFamily="34" charset="0"/>
              <a:buChar char="•"/>
              <a:defRPr sz="4400" b="1">
                <a:solidFill>
                  <a:srgbClr val="2F2E2F"/>
                </a:solidFill>
              </a:defRPr>
            </a:lvl2pPr>
            <a:lvl3pPr marL="1784350" indent="-514350">
              <a:lnSpc>
                <a:spcPct val="100000"/>
              </a:lnSpc>
              <a:spcBef>
                <a:spcPts val="600"/>
              </a:spcBef>
              <a:buClr>
                <a:srgbClr val="24ACC2"/>
              </a:buClr>
              <a:buSzPct val="80000"/>
              <a:buFont typeface="Courier New" panose="02070309020205020404" pitchFamily="49" charset="0"/>
              <a:buChar char="o"/>
              <a:defRPr sz="3600"/>
            </a:lvl3pPr>
            <a:lvl4pPr marL="2362200" indent="-457200">
              <a:buFont typeface="+mj-lt"/>
              <a:buAutoNum type="alphaUcPeriod"/>
              <a:defRPr/>
            </a:lvl4pPr>
            <a:lvl5pPr marL="2997200" indent="-457200">
              <a:buFont typeface="+mj-lt"/>
              <a:buAutoNum type="alphaUcPeriod"/>
              <a:defRPr/>
            </a:lvl5pPr>
          </a:lstStyle>
          <a:p>
            <a:r>
              <a:rPr lang="fr-FR"/>
              <a:t>Texte</a:t>
            </a:r>
          </a:p>
          <a:p>
            <a:pPr lvl="1"/>
            <a:r>
              <a:rPr lang="fr-FR"/>
              <a:t>Sous texte</a:t>
            </a:r>
          </a:p>
          <a:p>
            <a:pPr lvl="2"/>
            <a:r>
              <a:rPr lang="fr-FR"/>
              <a:t>Sous sous texte</a:t>
            </a:r>
          </a:p>
          <a:p>
            <a:pPr lvl="2"/>
            <a:r>
              <a:rPr lang="fr-FR"/>
              <a:t>Sous sous texte</a:t>
            </a:r>
          </a:p>
          <a:p>
            <a:pPr lvl="2"/>
            <a:r>
              <a:rPr lang="fr-FR"/>
              <a:t>Sous sous texte</a:t>
            </a:r>
          </a:p>
          <a:p>
            <a:r>
              <a:rPr lang="fr-FR"/>
              <a:t>Texte</a:t>
            </a:r>
          </a:p>
          <a:p>
            <a:r>
              <a:rPr lang="fr-FR"/>
              <a:t>Texte</a:t>
            </a:r>
          </a:p>
          <a:p>
            <a:r>
              <a:rPr lang="fr-FR"/>
              <a:t>Texte</a:t>
            </a:r>
          </a:p>
        </p:txBody>
      </p:sp>
      <p:sp>
        <p:nvSpPr>
          <p:cNvPr id="2" name="Footer Placeholder 8">
            <a:extLst>
              <a:ext uri="{FF2B5EF4-FFF2-40B4-BE49-F238E27FC236}">
                <a16:creationId xmlns:a16="http://schemas.microsoft.com/office/drawing/2014/main" id="{7F1FD9A3-E477-6646-2CCE-45E91B6FE188}"/>
              </a:ext>
            </a:extLst>
          </p:cNvPr>
          <p:cNvSpPr>
            <a:spLocks noGrp="1"/>
          </p:cNvSpPr>
          <p:nvPr>
            <p:ph type="ftr" sz="quarter" idx="3"/>
          </p:nvPr>
        </p:nvSpPr>
        <p:spPr>
          <a:xfrm>
            <a:off x="18042028" y="13188213"/>
            <a:ext cx="5345740" cy="246221"/>
          </a:xfrm>
          <a:prstGeom prst="rect">
            <a:avLst/>
          </a:prstGeom>
          <a:noFill/>
        </p:spPr>
        <p:txBody>
          <a:bodyPr wrap="square" lIns="0" tIns="0" rIns="0" bIns="0" rtlCol="0">
            <a:spAutoFit/>
          </a:bodyPr>
          <a:lstStyle>
            <a:lvl1pPr algn="ctr">
              <a:defRPr lang="fr-FR" sz="1600">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Tree>
    <p:extLst>
      <p:ext uri="{BB962C8B-B14F-4D97-AF65-F5344CB8AC3E}">
        <p14:creationId xmlns:p14="http://schemas.microsoft.com/office/powerpoint/2010/main" val="30962558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
        <p:nvSpPr>
          <p:cNvPr id="8" name="Footer Placeholder 8">
            <a:extLst>
              <a:ext uri="{FF2B5EF4-FFF2-40B4-BE49-F238E27FC236}">
                <a16:creationId xmlns:a16="http://schemas.microsoft.com/office/drawing/2014/main" id="{BE828585-6EAB-4A77-90AF-046E9F669537}"/>
              </a:ext>
            </a:extLst>
          </p:cNvPr>
          <p:cNvSpPr>
            <a:spLocks noGrp="1"/>
          </p:cNvSpPr>
          <p:nvPr>
            <p:ph type="ftr" sz="quarter" idx="3"/>
          </p:nvPr>
        </p:nvSpPr>
        <p:spPr>
          <a:xfrm>
            <a:off x="18042028" y="13188213"/>
            <a:ext cx="5345740" cy="246221"/>
          </a:xfrm>
          <a:prstGeom prst="rect">
            <a:avLst/>
          </a:prstGeom>
          <a:noFill/>
        </p:spPr>
        <p:txBody>
          <a:bodyPr wrap="square" lIns="0" tIns="0" rIns="0" bIns="0" rtlCol="0">
            <a:spAutoFit/>
          </a:bodyPr>
          <a:lstStyle>
            <a:lvl1pPr algn="ctr">
              <a:defRPr lang="fr-FR" sz="1600">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
        <p:nvSpPr>
          <p:cNvPr id="2" name="Slide Number Placeholder 4">
            <a:extLst>
              <a:ext uri="{FF2B5EF4-FFF2-40B4-BE49-F238E27FC236}">
                <a16:creationId xmlns:a16="http://schemas.microsoft.com/office/drawing/2014/main" id="{393EBE19-BFCA-80A9-7BB2-5A333A2E6CD3}"/>
              </a:ext>
            </a:extLst>
          </p:cNvPr>
          <p:cNvSpPr>
            <a:spLocks noGrp="1"/>
          </p:cNvSpPr>
          <p:nvPr>
            <p:ph type="sldNum" sz="quarter" idx="12"/>
          </p:nvPr>
        </p:nvSpPr>
        <p:spPr>
          <a:xfrm>
            <a:off x="23679078" y="13067098"/>
            <a:ext cx="535403" cy="410369"/>
          </a:xfrm>
        </p:spPr>
        <p:txBody>
          <a:bodyPr/>
          <a:lstStyle/>
          <a:p>
            <a:fld id="{AB8EE37B-D27D-43A2-AEC5-950F9BF2E2CC}" type="slidenum">
              <a:rPr lang="fr-FR" smtClean="0"/>
              <a:t>‹N°›</a:t>
            </a:fld>
            <a:endParaRPr lang="fr-FR"/>
          </a:p>
        </p:txBody>
      </p:sp>
    </p:spTree>
    <p:extLst>
      <p:ext uri="{BB962C8B-B14F-4D97-AF65-F5344CB8AC3E}">
        <p14:creationId xmlns:p14="http://schemas.microsoft.com/office/powerpoint/2010/main" val="28903262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322B-3575-49EB-A63F-D70CC4D7A82D}"/>
              </a:ext>
            </a:extLst>
          </p:cNvPr>
          <p:cNvSpPr>
            <a:spLocks noGrp="1"/>
          </p:cNvSpPr>
          <p:nvPr>
            <p:ph type="title"/>
          </p:nvPr>
        </p:nvSpPr>
        <p:spPr/>
        <p:txBody>
          <a:bodyPr/>
          <a:lstStyle/>
          <a:p>
            <a:r>
              <a:rPr lang="en-US"/>
              <a:t>Click to edit Master title style</a:t>
            </a:r>
            <a:endParaRPr lang="fr-FR"/>
          </a:p>
        </p:txBody>
      </p:sp>
      <p:sp>
        <p:nvSpPr>
          <p:cNvPr id="5" name="Slide Number Placeholder 4">
            <a:extLst>
              <a:ext uri="{FF2B5EF4-FFF2-40B4-BE49-F238E27FC236}">
                <a16:creationId xmlns:a16="http://schemas.microsoft.com/office/drawing/2014/main" id="{321919BF-5AEA-470A-987D-35816F94CC98}"/>
              </a:ext>
            </a:extLst>
          </p:cNvPr>
          <p:cNvSpPr>
            <a:spLocks noGrp="1"/>
          </p:cNvSpPr>
          <p:nvPr>
            <p:ph type="sldNum" sz="quarter" idx="12"/>
          </p:nvPr>
        </p:nvSpPr>
        <p:spPr>
          <a:xfrm>
            <a:off x="23679078" y="13067098"/>
            <a:ext cx="535403" cy="410369"/>
          </a:xfrm>
        </p:spPr>
        <p:txBody>
          <a:bodyPr/>
          <a:lstStyle/>
          <a:p>
            <a:fld id="{AB8EE37B-D27D-43A2-AEC5-950F9BF2E2CC}" type="slidenum">
              <a:rPr lang="fr-FR" smtClean="0"/>
              <a:t>‹N°›</a:t>
            </a:fld>
            <a:endParaRPr lang="fr-FR"/>
          </a:p>
        </p:txBody>
      </p:sp>
      <p:sp>
        <p:nvSpPr>
          <p:cNvPr id="6" name="Footer Placeholder 8">
            <a:extLst>
              <a:ext uri="{FF2B5EF4-FFF2-40B4-BE49-F238E27FC236}">
                <a16:creationId xmlns:a16="http://schemas.microsoft.com/office/drawing/2014/main" id="{E79B6DCA-5FF2-812B-DD0B-A4F018C3C312}"/>
              </a:ext>
            </a:extLst>
          </p:cNvPr>
          <p:cNvSpPr>
            <a:spLocks noGrp="1"/>
          </p:cNvSpPr>
          <p:nvPr>
            <p:ph type="ftr" sz="quarter" idx="3"/>
          </p:nvPr>
        </p:nvSpPr>
        <p:spPr>
          <a:xfrm>
            <a:off x="18042028" y="13188213"/>
            <a:ext cx="5345740" cy="246221"/>
          </a:xfrm>
          <a:prstGeom prst="rect">
            <a:avLst/>
          </a:prstGeom>
          <a:noFill/>
        </p:spPr>
        <p:txBody>
          <a:bodyPr wrap="square" lIns="0" tIns="0" rIns="0" bIns="0" rtlCol="0">
            <a:spAutoFit/>
          </a:bodyPr>
          <a:lstStyle>
            <a:lvl1pPr algn="ctr">
              <a:defRPr lang="fr-FR" sz="1600">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Tree>
    <p:extLst>
      <p:ext uri="{BB962C8B-B14F-4D97-AF65-F5344CB8AC3E}">
        <p14:creationId xmlns:p14="http://schemas.microsoft.com/office/powerpoint/2010/main" val="276462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939800" y="1473381"/>
            <a:ext cx="22504400" cy="1514510"/>
          </a:xfrm>
          <a:prstGeom prst="rect">
            <a:avLst/>
          </a:prstGeom>
        </p:spPr>
        <p:txBody>
          <a:bodyPr lIns="0" tIns="0" rIns="0" bIns="0">
            <a:noAutofit/>
          </a:bodyPr>
          <a:lstStyle>
            <a:lvl1pPr marL="0" indent="0">
              <a:buNone/>
              <a:defRPr sz="4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939800" y="805175"/>
            <a:ext cx="22504400" cy="668206"/>
          </a:xfrm>
          <a:prstGeom prst="rect">
            <a:avLst/>
          </a:prstGeom>
        </p:spPr>
        <p:txBody>
          <a:bodyPr vert="horz" lIns="0" tIns="0" rIns="0" bIns="0" rtlCol="0" anchor="t" anchorCtr="0">
            <a:noAutofit/>
          </a:bodyPr>
          <a:lstStyle>
            <a:lvl1pPr>
              <a:defRPr sz="4000"/>
            </a:lvl1pPr>
          </a:lstStyle>
          <a:p>
            <a:r>
              <a:rPr lang="en-US" noProof="0"/>
              <a:t>Click to edit Master title style</a:t>
            </a:r>
          </a:p>
        </p:txBody>
      </p:sp>
      <p:sp>
        <p:nvSpPr>
          <p:cNvPr id="2" name="Slide Number Placeholder 4">
            <a:extLst>
              <a:ext uri="{FF2B5EF4-FFF2-40B4-BE49-F238E27FC236}">
                <a16:creationId xmlns:a16="http://schemas.microsoft.com/office/drawing/2014/main" id="{669C43DA-6423-A78E-5252-DB1A5D04378F}"/>
              </a:ext>
            </a:extLst>
          </p:cNvPr>
          <p:cNvSpPr>
            <a:spLocks noGrp="1"/>
          </p:cNvSpPr>
          <p:nvPr>
            <p:ph type="sldNum" sz="quarter" idx="12"/>
          </p:nvPr>
        </p:nvSpPr>
        <p:spPr>
          <a:xfrm>
            <a:off x="23679078" y="13067098"/>
            <a:ext cx="535403" cy="410369"/>
          </a:xfrm>
        </p:spPr>
        <p:txBody>
          <a:bodyPr/>
          <a:lstStyle/>
          <a:p>
            <a:fld id="{AB8EE37B-D27D-43A2-AEC5-950F9BF2E2CC}" type="slidenum">
              <a:rPr lang="fr-FR" smtClean="0"/>
              <a:t>‹N°›</a:t>
            </a:fld>
            <a:endParaRPr lang="fr-FR"/>
          </a:p>
        </p:txBody>
      </p:sp>
      <p:sp>
        <p:nvSpPr>
          <p:cNvPr id="3" name="Footer Placeholder 8">
            <a:extLst>
              <a:ext uri="{FF2B5EF4-FFF2-40B4-BE49-F238E27FC236}">
                <a16:creationId xmlns:a16="http://schemas.microsoft.com/office/drawing/2014/main" id="{6CEB5821-6BF0-4B07-7EBA-267B963D2A71}"/>
              </a:ext>
            </a:extLst>
          </p:cNvPr>
          <p:cNvSpPr>
            <a:spLocks noGrp="1"/>
          </p:cNvSpPr>
          <p:nvPr>
            <p:ph type="ftr" sz="quarter" idx="3"/>
          </p:nvPr>
        </p:nvSpPr>
        <p:spPr>
          <a:xfrm>
            <a:off x="18042028" y="13188213"/>
            <a:ext cx="5345740" cy="246221"/>
          </a:xfrm>
          <a:prstGeom prst="rect">
            <a:avLst/>
          </a:prstGeom>
          <a:noFill/>
        </p:spPr>
        <p:txBody>
          <a:bodyPr wrap="square" lIns="0" tIns="0" rIns="0" bIns="0" rtlCol="0">
            <a:spAutoFit/>
          </a:bodyPr>
          <a:lstStyle>
            <a:lvl1pPr algn="ctr">
              <a:defRPr lang="fr-FR" sz="1600">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Tree>
    <p:extLst>
      <p:ext uri="{BB962C8B-B14F-4D97-AF65-F5344CB8AC3E}">
        <p14:creationId xmlns:p14="http://schemas.microsoft.com/office/powerpoint/2010/main" val="33455748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939800" y="3330583"/>
            <a:ext cx="22504400" cy="926782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939800" y="1473381"/>
            <a:ext cx="22504400" cy="1514510"/>
          </a:xfrm>
          <a:prstGeom prst="rect">
            <a:avLst/>
          </a:prstGeom>
        </p:spPr>
        <p:txBody>
          <a:bodyPr lIns="0" tIns="0" rIns="0" bIns="0">
            <a:noAutofit/>
          </a:bodyPr>
          <a:lstStyle>
            <a:lvl1pPr marL="0" indent="0">
              <a:buNone/>
              <a:defRPr sz="4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939800" y="805175"/>
            <a:ext cx="22504400" cy="668206"/>
          </a:xfrm>
          <a:prstGeom prst="rect">
            <a:avLst/>
          </a:prstGeom>
        </p:spPr>
        <p:txBody>
          <a:bodyPr vert="horz" lIns="0" tIns="0" rIns="0" bIns="0" rtlCol="0" anchor="t" anchorCtr="0">
            <a:noAutofit/>
          </a:bodyPr>
          <a:lstStyle>
            <a:lvl1pPr>
              <a:defRPr sz="4000"/>
            </a:lvl1pPr>
          </a:lstStyle>
          <a:p>
            <a:r>
              <a:rPr lang="en-US" noProof="0"/>
              <a:t>Click to edit Master title style</a:t>
            </a:r>
          </a:p>
        </p:txBody>
      </p:sp>
      <p:sp>
        <p:nvSpPr>
          <p:cNvPr id="2" name="Slide Number Placeholder 4">
            <a:extLst>
              <a:ext uri="{FF2B5EF4-FFF2-40B4-BE49-F238E27FC236}">
                <a16:creationId xmlns:a16="http://schemas.microsoft.com/office/drawing/2014/main" id="{3770145A-C007-7F8E-FA03-A8005B48E682}"/>
              </a:ext>
            </a:extLst>
          </p:cNvPr>
          <p:cNvSpPr>
            <a:spLocks noGrp="1"/>
          </p:cNvSpPr>
          <p:nvPr>
            <p:ph type="sldNum" sz="quarter" idx="12"/>
          </p:nvPr>
        </p:nvSpPr>
        <p:spPr>
          <a:xfrm>
            <a:off x="23679078" y="13067098"/>
            <a:ext cx="535403" cy="410369"/>
          </a:xfrm>
        </p:spPr>
        <p:txBody>
          <a:bodyPr/>
          <a:lstStyle/>
          <a:p>
            <a:fld id="{AB8EE37B-D27D-43A2-AEC5-950F9BF2E2CC}" type="slidenum">
              <a:rPr lang="fr-FR" smtClean="0"/>
              <a:t>‹N°›</a:t>
            </a:fld>
            <a:endParaRPr lang="fr-FR"/>
          </a:p>
        </p:txBody>
      </p:sp>
      <p:sp>
        <p:nvSpPr>
          <p:cNvPr id="3" name="Footer Placeholder 8">
            <a:extLst>
              <a:ext uri="{FF2B5EF4-FFF2-40B4-BE49-F238E27FC236}">
                <a16:creationId xmlns:a16="http://schemas.microsoft.com/office/drawing/2014/main" id="{07D0DB7E-031B-CA51-B4B8-D2A9A8A58D6B}"/>
              </a:ext>
            </a:extLst>
          </p:cNvPr>
          <p:cNvSpPr>
            <a:spLocks noGrp="1"/>
          </p:cNvSpPr>
          <p:nvPr>
            <p:ph type="ftr" sz="quarter" idx="3"/>
          </p:nvPr>
        </p:nvSpPr>
        <p:spPr>
          <a:xfrm>
            <a:off x="18042028" y="13188213"/>
            <a:ext cx="5345740" cy="246221"/>
          </a:xfrm>
          <a:prstGeom prst="rect">
            <a:avLst/>
          </a:prstGeom>
          <a:noFill/>
        </p:spPr>
        <p:txBody>
          <a:bodyPr wrap="square" lIns="0" tIns="0" rIns="0" bIns="0" rtlCol="0">
            <a:spAutoFit/>
          </a:bodyPr>
          <a:lstStyle>
            <a:lvl1pPr algn="ctr">
              <a:defRPr lang="fr-FR" sz="1600">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Tree>
    <p:extLst>
      <p:ext uri="{BB962C8B-B14F-4D97-AF65-F5344CB8AC3E}">
        <p14:creationId xmlns:p14="http://schemas.microsoft.com/office/powerpoint/2010/main" val="34690948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UNE_1">
    <p:bg>
      <p:bgPr>
        <a:solidFill>
          <a:schemeClr val="bg1"/>
        </a:solidFill>
        <a:effectLst/>
      </p:bgPr>
    </p:bg>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3EB482D0-9D8B-4612-ABEB-BA54B0F16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 y="8401749"/>
            <a:ext cx="10490200" cy="2362201"/>
          </a:xfrm>
          <a:prstGeom prst="rect">
            <a:avLst/>
          </a:prstGeom>
        </p:spPr>
      </p:pic>
      <p:pic>
        <p:nvPicPr>
          <p:cNvPr id="11" name="Picture 7">
            <a:extLst>
              <a:ext uri="{FF2B5EF4-FFF2-40B4-BE49-F238E27FC236}">
                <a16:creationId xmlns:a16="http://schemas.microsoft.com/office/drawing/2014/main" id="{0DF3689C-709B-DD4F-AF68-283CA6956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13" y="971475"/>
            <a:ext cx="7066142" cy="730326"/>
          </a:xfrm>
          <a:prstGeom prst="rect">
            <a:avLst/>
          </a:prstGeom>
        </p:spPr>
      </p:pic>
      <p:pic>
        <p:nvPicPr>
          <p:cNvPr id="22" name="Image 21">
            <a:extLst>
              <a:ext uri="{FF2B5EF4-FFF2-40B4-BE49-F238E27FC236}">
                <a16:creationId xmlns:a16="http://schemas.microsoft.com/office/drawing/2014/main" id="{E85B6806-F05D-4A8D-B6E6-031F18E8DDB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7130824" y="2681224"/>
            <a:ext cx="7253176" cy="2235200"/>
          </a:xfrm>
          <a:prstGeom prst="rect">
            <a:avLst/>
          </a:prstGeom>
        </p:spPr>
      </p:pic>
      <p:sp>
        <p:nvSpPr>
          <p:cNvPr id="24" name="Rectangle 23">
            <a:extLst>
              <a:ext uri="{FF2B5EF4-FFF2-40B4-BE49-F238E27FC236}">
                <a16:creationId xmlns:a16="http://schemas.microsoft.com/office/drawing/2014/main" id="{BDAB952C-6FA3-4431-94A2-59D5212968D6}"/>
              </a:ext>
            </a:extLst>
          </p:cNvPr>
          <p:cNvSpPr/>
          <p:nvPr/>
        </p:nvSpPr>
        <p:spPr>
          <a:xfrm>
            <a:off x="-25466" y="4805919"/>
            <a:ext cx="24409465" cy="3598618"/>
          </a:xfrm>
          <a:prstGeom prst="rect">
            <a:avLst/>
          </a:prstGeom>
          <a:solidFill>
            <a:srgbClr val="FC9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D97C4F7-B778-4693-9BDB-36A48BA870BC}"/>
              </a:ext>
            </a:extLst>
          </p:cNvPr>
          <p:cNvSpPr/>
          <p:nvPr/>
        </p:nvSpPr>
        <p:spPr>
          <a:xfrm>
            <a:off x="7406" y="12609980"/>
            <a:ext cx="24384000" cy="1132523"/>
          </a:xfrm>
          <a:prstGeom prst="rect">
            <a:avLst/>
          </a:prstGeom>
          <a:solidFill>
            <a:srgbClr val="2F2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983231B2-F4CD-4AC3-8A63-8111327E98DC}"/>
              </a:ext>
            </a:extLst>
          </p:cNvPr>
          <p:cNvSpPr txBox="1"/>
          <p:nvPr/>
        </p:nvSpPr>
        <p:spPr>
          <a:xfrm>
            <a:off x="653349" y="12864840"/>
            <a:ext cx="15878040" cy="523220"/>
          </a:xfrm>
          <a:prstGeom prst="rect">
            <a:avLst/>
          </a:prstGeom>
          <a:noFill/>
        </p:spPr>
        <p:txBody>
          <a:bodyPr wrap="square" rtlCol="0">
            <a:spAutoFit/>
          </a:bodyPr>
          <a:lstStyle/>
          <a:p>
            <a:pPr algn="l">
              <a:lnSpc>
                <a:spcPct val="100000"/>
              </a:lnSpc>
            </a:pPr>
            <a:r>
              <a:rPr lang="fr-FR" sz="2800" b="0" i="0" u="none">
                <a:solidFill>
                  <a:schemeClr val="bg1"/>
                </a:solidFill>
              </a:rPr>
              <a:t>afte@afte.com </a:t>
            </a:r>
            <a:r>
              <a:rPr lang="fr-FR" sz="2800" b="0" i="0" u="none">
                <a:solidFill>
                  <a:srgbClr val="F5F5F5"/>
                </a:solidFill>
              </a:rPr>
              <a:t>- </a:t>
            </a:r>
            <a:r>
              <a:rPr lang="fr-FR" sz="2800" b="0" i="0">
                <a:solidFill>
                  <a:srgbClr val="F5F5F5"/>
                </a:solidFill>
              </a:rPr>
              <a:t>01 42 81 53 98 - www.afte.com   46 rue d’Amsterdam - 75009 Paris</a:t>
            </a:r>
          </a:p>
        </p:txBody>
      </p:sp>
      <p:cxnSp>
        <p:nvCxnSpPr>
          <p:cNvPr id="27" name="Connecteur droit 26">
            <a:extLst>
              <a:ext uri="{FF2B5EF4-FFF2-40B4-BE49-F238E27FC236}">
                <a16:creationId xmlns:a16="http://schemas.microsoft.com/office/drawing/2014/main" id="{93778CB4-0F1D-4CF9-B310-C944DCAC985D}"/>
              </a:ext>
            </a:extLst>
          </p:cNvPr>
          <p:cNvCxnSpPr>
            <a:cxnSpLocks/>
          </p:cNvCxnSpPr>
          <p:nvPr/>
        </p:nvCxnSpPr>
        <p:spPr>
          <a:xfrm>
            <a:off x="7860116" y="12874674"/>
            <a:ext cx="0" cy="504641"/>
          </a:xfrm>
          <a:prstGeom prst="line">
            <a:avLst/>
          </a:prstGeom>
          <a:ln>
            <a:solidFill>
              <a:srgbClr val="F5F5F5"/>
            </a:solidFill>
          </a:ln>
        </p:spPr>
        <p:style>
          <a:lnRef idx="1">
            <a:schemeClr val="accent1"/>
          </a:lnRef>
          <a:fillRef idx="0">
            <a:schemeClr val="accent1"/>
          </a:fillRef>
          <a:effectRef idx="0">
            <a:schemeClr val="accent1"/>
          </a:effectRef>
          <a:fontRef idx="minor">
            <a:schemeClr val="tx1"/>
          </a:fontRef>
        </p:style>
      </p:cxnSp>
      <p:pic>
        <p:nvPicPr>
          <p:cNvPr id="28" name="Image 27">
            <a:hlinkClick r:id="rId5"/>
            <a:extLst>
              <a:ext uri="{FF2B5EF4-FFF2-40B4-BE49-F238E27FC236}">
                <a16:creationId xmlns:a16="http://schemas.microsoft.com/office/drawing/2014/main" id="{83F753EC-7923-4391-B6CD-084655ACCF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61797" y="12822555"/>
            <a:ext cx="546100" cy="444500"/>
          </a:xfrm>
          <a:prstGeom prst="rect">
            <a:avLst/>
          </a:prstGeom>
        </p:spPr>
      </p:pic>
      <p:pic>
        <p:nvPicPr>
          <p:cNvPr id="29" name="Image 28">
            <a:hlinkClick r:id="rId7"/>
            <a:extLst>
              <a:ext uri="{FF2B5EF4-FFF2-40B4-BE49-F238E27FC236}">
                <a16:creationId xmlns:a16="http://schemas.microsoft.com/office/drawing/2014/main" id="{FFEC0F84-94CF-4B18-8E57-072ED8DB5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99779" y="12822555"/>
            <a:ext cx="469900" cy="444500"/>
          </a:xfrm>
          <a:prstGeom prst="rect">
            <a:avLst/>
          </a:prstGeom>
        </p:spPr>
      </p:pic>
      <p:pic>
        <p:nvPicPr>
          <p:cNvPr id="30" name="Image 29">
            <a:hlinkClick r:id="rId9"/>
            <a:extLst>
              <a:ext uri="{FF2B5EF4-FFF2-40B4-BE49-F238E27FC236}">
                <a16:creationId xmlns:a16="http://schemas.microsoft.com/office/drawing/2014/main" id="{AF03DC94-34E8-4275-9679-C13584CE34E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061561" y="12822555"/>
            <a:ext cx="596900" cy="444500"/>
          </a:xfrm>
          <a:prstGeom prst="rect">
            <a:avLst/>
          </a:prstGeom>
        </p:spPr>
      </p:pic>
      <p:cxnSp>
        <p:nvCxnSpPr>
          <p:cNvPr id="31" name="Connecteur droit 30">
            <a:extLst>
              <a:ext uri="{FF2B5EF4-FFF2-40B4-BE49-F238E27FC236}">
                <a16:creationId xmlns:a16="http://schemas.microsoft.com/office/drawing/2014/main" id="{790D2D86-9C1E-433D-8549-B8C06E27982D}"/>
              </a:ext>
            </a:extLst>
          </p:cNvPr>
          <p:cNvCxnSpPr>
            <a:cxnSpLocks/>
          </p:cNvCxnSpPr>
          <p:nvPr/>
        </p:nvCxnSpPr>
        <p:spPr>
          <a:xfrm>
            <a:off x="20803838" y="12705264"/>
            <a:ext cx="0" cy="679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AC300234-64A6-424B-B308-F2F21F584990}"/>
              </a:ext>
            </a:extLst>
          </p:cNvPr>
          <p:cNvCxnSpPr>
            <a:cxnSpLocks/>
          </p:cNvCxnSpPr>
          <p:nvPr/>
        </p:nvCxnSpPr>
        <p:spPr>
          <a:xfrm>
            <a:off x="22465620" y="12705264"/>
            <a:ext cx="0" cy="679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A0005A8F-FC9B-44B1-8D4A-A7018861E617}"/>
              </a:ext>
            </a:extLst>
          </p:cNvPr>
          <p:cNvSpPr txBox="1"/>
          <p:nvPr/>
        </p:nvSpPr>
        <p:spPr>
          <a:xfrm>
            <a:off x="18780142" y="13317276"/>
            <a:ext cx="2082175" cy="400110"/>
          </a:xfrm>
          <a:prstGeom prst="rect">
            <a:avLst/>
          </a:prstGeom>
          <a:noFill/>
        </p:spPr>
        <p:txBody>
          <a:bodyPr wrap="square" rtlCol="0">
            <a:spAutoFit/>
          </a:bodyPr>
          <a:lstStyle/>
          <a:p>
            <a:pPr algn="ctr">
              <a:lnSpc>
                <a:spcPct val="100000"/>
              </a:lnSpc>
            </a:pPr>
            <a:r>
              <a:rPr lang="fr-FR" sz="2000" b="0" i="0" u="none">
                <a:solidFill>
                  <a:schemeClr val="bg1"/>
                </a:solidFill>
              </a:rPr>
              <a:t>@</a:t>
            </a:r>
            <a:r>
              <a:rPr lang="fr-FR" sz="2000" b="0" i="0" u="none" err="1">
                <a:solidFill>
                  <a:schemeClr val="bg1"/>
                </a:solidFill>
              </a:rPr>
              <a:t>AFTE_France</a:t>
            </a:r>
            <a:endParaRPr lang="fr-FR" sz="2000" b="0" i="0">
              <a:solidFill>
                <a:srgbClr val="F5F5F5"/>
              </a:solidFill>
            </a:endParaRPr>
          </a:p>
        </p:txBody>
      </p:sp>
      <p:sp>
        <p:nvSpPr>
          <p:cNvPr id="34" name="ZoneTexte 33">
            <a:extLst>
              <a:ext uri="{FF2B5EF4-FFF2-40B4-BE49-F238E27FC236}">
                <a16:creationId xmlns:a16="http://schemas.microsoft.com/office/drawing/2014/main" id="{EA883C4F-D8FE-4B47-974E-7E3B78100E66}"/>
              </a:ext>
            </a:extLst>
          </p:cNvPr>
          <p:cNvSpPr txBox="1"/>
          <p:nvPr/>
        </p:nvSpPr>
        <p:spPr>
          <a:xfrm>
            <a:off x="21281467" y="13317276"/>
            <a:ext cx="706524" cy="400110"/>
          </a:xfrm>
          <a:prstGeom prst="rect">
            <a:avLst/>
          </a:prstGeom>
          <a:noFill/>
        </p:spPr>
        <p:txBody>
          <a:bodyPr wrap="square" rtlCol="0">
            <a:spAutoFit/>
          </a:bodyPr>
          <a:lstStyle/>
          <a:p>
            <a:pPr algn="ctr">
              <a:lnSpc>
                <a:spcPct val="100000"/>
              </a:lnSpc>
            </a:pPr>
            <a:r>
              <a:rPr lang="fr-FR" sz="2000" b="0" i="0" u="none">
                <a:solidFill>
                  <a:schemeClr val="bg1"/>
                </a:solidFill>
              </a:rPr>
              <a:t>AFTE</a:t>
            </a:r>
            <a:endParaRPr lang="fr-FR" sz="2000" b="0" i="0">
              <a:solidFill>
                <a:srgbClr val="F5F5F5"/>
              </a:solidFill>
            </a:endParaRPr>
          </a:p>
        </p:txBody>
      </p:sp>
      <p:sp>
        <p:nvSpPr>
          <p:cNvPr id="35" name="ZoneTexte 34">
            <a:extLst>
              <a:ext uri="{FF2B5EF4-FFF2-40B4-BE49-F238E27FC236}">
                <a16:creationId xmlns:a16="http://schemas.microsoft.com/office/drawing/2014/main" id="{8B924798-7D11-4B21-9276-4F550C5BFD93}"/>
              </a:ext>
            </a:extLst>
          </p:cNvPr>
          <p:cNvSpPr txBox="1"/>
          <p:nvPr/>
        </p:nvSpPr>
        <p:spPr>
          <a:xfrm>
            <a:off x="23006749" y="13316805"/>
            <a:ext cx="706524" cy="400110"/>
          </a:xfrm>
          <a:prstGeom prst="rect">
            <a:avLst/>
          </a:prstGeom>
          <a:noFill/>
        </p:spPr>
        <p:txBody>
          <a:bodyPr wrap="square" rtlCol="0">
            <a:spAutoFit/>
          </a:bodyPr>
          <a:lstStyle/>
          <a:p>
            <a:pPr algn="ctr">
              <a:lnSpc>
                <a:spcPct val="100000"/>
              </a:lnSpc>
            </a:pPr>
            <a:r>
              <a:rPr lang="fr-FR" sz="2000" b="0" i="0" u="none">
                <a:solidFill>
                  <a:schemeClr val="bg1"/>
                </a:solidFill>
              </a:rPr>
              <a:t>AFTE</a:t>
            </a:r>
            <a:endParaRPr lang="fr-FR" sz="2000" b="0" i="0">
              <a:solidFill>
                <a:srgbClr val="F5F5F5"/>
              </a:solidFill>
            </a:endParaRPr>
          </a:p>
        </p:txBody>
      </p:sp>
      <p:sp>
        <p:nvSpPr>
          <p:cNvPr id="37" name="Titre de la page">
            <a:extLst>
              <a:ext uri="{FF2B5EF4-FFF2-40B4-BE49-F238E27FC236}">
                <a16:creationId xmlns:a16="http://schemas.microsoft.com/office/drawing/2014/main" id="{B26AADAC-B807-4867-B566-749C0615979D}"/>
              </a:ext>
            </a:extLst>
          </p:cNvPr>
          <p:cNvSpPr txBox="1">
            <a:spLocks noGrp="1"/>
          </p:cNvSpPr>
          <p:nvPr>
            <p:ph type="body" sz="quarter" idx="13" hasCustomPrompt="1"/>
          </p:nvPr>
        </p:nvSpPr>
        <p:spPr>
          <a:xfrm>
            <a:off x="725539" y="5064031"/>
            <a:ext cx="22461032" cy="2092881"/>
          </a:xfrm>
          <a:prstGeom prst="rect">
            <a:avLst/>
          </a:prstGeom>
        </p:spPr>
        <p:txBody>
          <a:bodyPr wrap="square">
            <a:spAutoFit/>
          </a:bodyPr>
          <a:lstStyle>
            <a:lvl1pPr marL="0" indent="0" defTabSz="825500">
              <a:lnSpc>
                <a:spcPct val="100000"/>
              </a:lnSpc>
              <a:spcBef>
                <a:spcPts val="600"/>
              </a:spcBef>
              <a:spcAft>
                <a:spcPts val="0"/>
              </a:spcAft>
              <a:buSzTx/>
              <a:buNone/>
              <a:defRPr sz="6000" b="1">
                <a:solidFill>
                  <a:srgbClr val="FFFFFF"/>
                </a:solidFill>
              </a:defRPr>
            </a:lvl1pPr>
          </a:lstStyle>
          <a:p>
            <a:r>
              <a:rPr lang="fr-FR"/>
              <a:t>Thème de la réunion du jour</a:t>
            </a:r>
          </a:p>
          <a:p>
            <a:r>
              <a:rPr lang="fr-FR"/>
              <a:t>Sous-thème</a:t>
            </a:r>
          </a:p>
        </p:txBody>
      </p:sp>
      <p:sp>
        <p:nvSpPr>
          <p:cNvPr id="38" name="Titre de la page">
            <a:extLst>
              <a:ext uri="{FF2B5EF4-FFF2-40B4-BE49-F238E27FC236}">
                <a16:creationId xmlns:a16="http://schemas.microsoft.com/office/drawing/2014/main" id="{BF1C5C2F-3728-4D73-BEE4-23516FE80F48}"/>
              </a:ext>
            </a:extLst>
          </p:cNvPr>
          <p:cNvSpPr txBox="1">
            <a:spLocks noGrp="1"/>
          </p:cNvSpPr>
          <p:nvPr>
            <p:ph type="body" sz="quarter" idx="14" hasCustomPrompt="1"/>
          </p:nvPr>
        </p:nvSpPr>
        <p:spPr>
          <a:xfrm>
            <a:off x="725539" y="7409206"/>
            <a:ext cx="22461032" cy="769441"/>
          </a:xfrm>
          <a:prstGeom prst="rect">
            <a:avLst/>
          </a:prstGeom>
        </p:spPr>
        <p:txBody>
          <a:bodyPr wrap="square">
            <a:spAutoFit/>
          </a:bodyPr>
          <a:lstStyle>
            <a:lvl1pPr marL="0" indent="0" defTabSz="825500">
              <a:lnSpc>
                <a:spcPct val="100000"/>
              </a:lnSpc>
              <a:spcBef>
                <a:spcPts val="3000"/>
              </a:spcBef>
              <a:spcAft>
                <a:spcPts val="0"/>
              </a:spcAft>
              <a:buSzTx/>
              <a:buNone/>
              <a:defRPr sz="4400" b="1">
                <a:solidFill>
                  <a:srgbClr val="FFFFFF"/>
                </a:solidFill>
              </a:defRPr>
            </a:lvl1pPr>
          </a:lstStyle>
          <a:p>
            <a:r>
              <a:rPr lang="fr-FR"/>
              <a:t>Nom de l’intervenant</a:t>
            </a:r>
            <a:endParaRPr/>
          </a:p>
        </p:txBody>
      </p:sp>
    </p:spTree>
    <p:extLst>
      <p:ext uri="{BB962C8B-B14F-4D97-AF65-F5344CB8AC3E}">
        <p14:creationId xmlns:p14="http://schemas.microsoft.com/office/powerpoint/2010/main" val="74601012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2">
    <p:spTree>
      <p:nvGrpSpPr>
        <p:cNvPr id="1" name=""/>
        <p:cNvGrpSpPr/>
        <p:nvPr/>
      </p:nvGrpSpPr>
      <p:grpSpPr>
        <a:xfrm>
          <a:off x="0" y="0"/>
          <a:ext cx="0" cy="0"/>
          <a:chOff x="0" y="0"/>
          <a:chExt cx="0" cy="0"/>
        </a:xfrm>
      </p:grpSpPr>
      <p:pic>
        <p:nvPicPr>
          <p:cNvPr id="3" name="Chapter-Bground-2.png" descr="Chapter-Bground-2.png">
            <a:extLst>
              <a:ext uri="{FF2B5EF4-FFF2-40B4-BE49-F238E27FC236}">
                <a16:creationId xmlns:a16="http://schemas.microsoft.com/office/drawing/2014/main" id="{D8394881-C7F0-0A4E-95D5-BCB5321CF18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a:stretch/>
        </p:blipFill>
        <p:spPr>
          <a:xfrm>
            <a:off x="6349867" y="-1"/>
            <a:ext cx="18026727" cy="13716001"/>
          </a:xfrm>
          <a:prstGeom prst="rect">
            <a:avLst/>
          </a:prstGeom>
          <a:ln w="12700">
            <a:miter lim="400000"/>
          </a:ln>
        </p:spPr>
      </p:pic>
      <p:sp>
        <p:nvSpPr>
          <p:cNvPr id="7" name="Rectangle 6">
            <a:extLst>
              <a:ext uri="{FF2B5EF4-FFF2-40B4-BE49-F238E27FC236}">
                <a16:creationId xmlns:a16="http://schemas.microsoft.com/office/drawing/2014/main" id="{8F82F76D-D610-4205-A2DE-13F1C032A713}"/>
              </a:ext>
            </a:extLst>
          </p:cNvPr>
          <p:cNvSpPr/>
          <p:nvPr userDrawn="1"/>
        </p:nvSpPr>
        <p:spPr>
          <a:xfrm>
            <a:off x="7406" y="5895205"/>
            <a:ext cx="18546417" cy="1598899"/>
          </a:xfrm>
          <a:prstGeom prst="rect">
            <a:avLst/>
          </a:prstGeom>
          <a:solidFill>
            <a:srgbClr val="FC9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66697CC-7D8E-C947-B8FD-3A2B3FF26E95}"/>
              </a:ext>
            </a:extLst>
          </p:cNvPr>
          <p:cNvSpPr/>
          <p:nvPr userDrawn="1"/>
        </p:nvSpPr>
        <p:spPr>
          <a:xfrm>
            <a:off x="7406" y="0"/>
            <a:ext cx="24376594" cy="226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CF75A435-2C87-7945-BD9E-C4B827FAEA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513" y="971475"/>
            <a:ext cx="7066142" cy="730326"/>
          </a:xfrm>
          <a:prstGeom prst="rect">
            <a:avLst/>
          </a:prstGeom>
        </p:spPr>
      </p:pic>
      <p:sp>
        <p:nvSpPr>
          <p:cNvPr id="16" name="Titre de la page">
            <a:extLst>
              <a:ext uri="{FF2B5EF4-FFF2-40B4-BE49-F238E27FC236}">
                <a16:creationId xmlns:a16="http://schemas.microsoft.com/office/drawing/2014/main" id="{E0B072BD-F4CE-3F44-8FE1-F124944813F9}"/>
              </a:ext>
            </a:extLst>
          </p:cNvPr>
          <p:cNvSpPr txBox="1">
            <a:spLocks noGrp="1"/>
          </p:cNvSpPr>
          <p:nvPr>
            <p:ph type="body" sz="quarter" idx="13" hasCustomPrompt="1"/>
          </p:nvPr>
        </p:nvSpPr>
        <p:spPr>
          <a:xfrm>
            <a:off x="336884" y="6158004"/>
            <a:ext cx="17910513" cy="1015663"/>
          </a:xfrm>
          <a:prstGeom prst="rect">
            <a:avLst/>
          </a:prstGeom>
        </p:spPr>
        <p:txBody>
          <a:bodyPr wrap="square">
            <a:spAutoFit/>
          </a:bodyPr>
          <a:lstStyle>
            <a:lvl1pPr marL="0" indent="0" defTabSz="825500">
              <a:lnSpc>
                <a:spcPct val="100000"/>
              </a:lnSpc>
              <a:spcBef>
                <a:spcPts val="600"/>
              </a:spcBef>
              <a:spcAft>
                <a:spcPts val="0"/>
              </a:spcAft>
              <a:buSzTx/>
              <a:buNone/>
              <a:defRPr sz="6000" b="1">
                <a:solidFill>
                  <a:srgbClr val="FFFFFF"/>
                </a:solidFill>
              </a:defRPr>
            </a:lvl1pPr>
          </a:lstStyle>
          <a:p>
            <a:r>
              <a:rPr lang="fr-FR"/>
              <a:t>Titre du chapitre ou de la section</a:t>
            </a:r>
            <a:endParaRPr/>
          </a:p>
        </p:txBody>
      </p:sp>
    </p:spTree>
    <p:extLst>
      <p:ext uri="{BB962C8B-B14F-4D97-AF65-F5344CB8AC3E}">
        <p14:creationId xmlns:p14="http://schemas.microsoft.com/office/powerpoint/2010/main" val="76315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B9BB1567-2413-D74C-BEF8-3F0E1E352A96}"/>
              </a:ext>
            </a:extLst>
          </p:cNvPr>
          <p:cNvGrpSpPr/>
          <p:nvPr/>
        </p:nvGrpSpPr>
        <p:grpSpPr>
          <a:xfrm flipV="1">
            <a:off x="7406" y="2281314"/>
            <a:ext cx="24384000" cy="11480800"/>
            <a:chOff x="0" y="825500"/>
            <a:chExt cx="9906000" cy="5740400"/>
          </a:xfrm>
        </p:grpSpPr>
        <p:pic>
          <p:nvPicPr>
            <p:cNvPr id="6" name="Picture 9">
              <a:extLst>
                <a:ext uri="{FF2B5EF4-FFF2-40B4-BE49-F238E27FC236}">
                  <a16:creationId xmlns:a16="http://schemas.microsoft.com/office/drawing/2014/main" id="{CB747BB5-FB35-2A47-8E60-48507A227C6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825500"/>
              <a:ext cx="9906000" cy="5740400"/>
            </a:xfrm>
            <a:prstGeom prst="rect">
              <a:avLst/>
            </a:prstGeom>
            <a:solidFill>
              <a:srgbClr val="2F2E2F"/>
            </a:solidFill>
            <a:ln>
              <a:noFill/>
            </a:ln>
          </p:spPr>
        </p:pic>
        <p:sp>
          <p:nvSpPr>
            <p:cNvPr id="7" name="Rectangle 6">
              <a:extLst>
                <a:ext uri="{FF2B5EF4-FFF2-40B4-BE49-F238E27FC236}">
                  <a16:creationId xmlns:a16="http://schemas.microsoft.com/office/drawing/2014/main" id="{C9217734-067D-3B45-AF0A-367CA8B9006A}"/>
                </a:ext>
              </a:extLst>
            </p:cNvPr>
            <p:cNvSpPr/>
            <p:nvPr/>
          </p:nvSpPr>
          <p:spPr>
            <a:xfrm>
              <a:off x="0" y="825500"/>
              <a:ext cx="9906000" cy="5740400"/>
            </a:xfrm>
            <a:prstGeom prst="rect">
              <a:avLst/>
            </a:prstGeom>
            <a:solidFill>
              <a:srgbClr val="00AC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926"/>
            </a:p>
          </p:txBody>
        </p:sp>
      </p:grpSp>
      <p:sp>
        <p:nvSpPr>
          <p:cNvPr id="9" name="Right Triangle 12">
            <a:extLst>
              <a:ext uri="{FF2B5EF4-FFF2-40B4-BE49-F238E27FC236}">
                <a16:creationId xmlns:a16="http://schemas.microsoft.com/office/drawing/2014/main" id="{1C0880A7-0F88-D942-A4C3-D39573790729}"/>
              </a:ext>
            </a:extLst>
          </p:cNvPr>
          <p:cNvSpPr/>
          <p:nvPr/>
        </p:nvSpPr>
        <p:spPr>
          <a:xfrm rot="10800000">
            <a:off x="17883183" y="2235199"/>
            <a:ext cx="5775278" cy="534894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baseline="-25000"/>
          </a:p>
        </p:txBody>
      </p:sp>
      <p:sp>
        <p:nvSpPr>
          <p:cNvPr id="10" name="Right Triangle 13">
            <a:extLst>
              <a:ext uri="{FF2B5EF4-FFF2-40B4-BE49-F238E27FC236}">
                <a16:creationId xmlns:a16="http://schemas.microsoft.com/office/drawing/2014/main" id="{45C970CA-36D2-DF45-88F7-B940F3CA583F}"/>
              </a:ext>
            </a:extLst>
          </p:cNvPr>
          <p:cNvSpPr/>
          <p:nvPr/>
        </p:nvSpPr>
        <p:spPr>
          <a:xfrm rot="10800000">
            <a:off x="19723559" y="2235199"/>
            <a:ext cx="4653033" cy="4789486"/>
          </a:xfrm>
          <a:prstGeom prst="rtTriangle">
            <a:avLst/>
          </a:prstGeom>
          <a:solidFill>
            <a:srgbClr val="2F2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a:p>
        </p:txBody>
      </p:sp>
      <p:pic>
        <p:nvPicPr>
          <p:cNvPr id="11" name="Picture 7">
            <a:extLst>
              <a:ext uri="{FF2B5EF4-FFF2-40B4-BE49-F238E27FC236}">
                <a16:creationId xmlns:a16="http://schemas.microsoft.com/office/drawing/2014/main" id="{0DF3689C-709B-DD4F-AF68-283CA6956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13" y="971475"/>
            <a:ext cx="7066142" cy="730326"/>
          </a:xfrm>
          <a:prstGeom prst="rect">
            <a:avLst/>
          </a:prstGeom>
        </p:spPr>
      </p:pic>
      <p:sp>
        <p:nvSpPr>
          <p:cNvPr id="2" name="Rectangle 1">
            <a:extLst>
              <a:ext uri="{FF2B5EF4-FFF2-40B4-BE49-F238E27FC236}">
                <a16:creationId xmlns:a16="http://schemas.microsoft.com/office/drawing/2014/main" id="{E8D1FB85-3E35-9549-BC87-B10D6807768E}"/>
              </a:ext>
            </a:extLst>
          </p:cNvPr>
          <p:cNvSpPr/>
          <p:nvPr/>
        </p:nvSpPr>
        <p:spPr>
          <a:xfrm>
            <a:off x="7406" y="11893826"/>
            <a:ext cx="24384000" cy="1848678"/>
          </a:xfrm>
          <a:prstGeom prst="rect">
            <a:avLst/>
          </a:prstGeom>
          <a:solidFill>
            <a:srgbClr val="2F2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2D029D32-2262-44C6-AA2B-4E573693D96E}"/>
              </a:ext>
            </a:extLst>
          </p:cNvPr>
          <p:cNvSpPr txBox="1"/>
          <p:nvPr/>
        </p:nvSpPr>
        <p:spPr>
          <a:xfrm>
            <a:off x="653349" y="12527958"/>
            <a:ext cx="15878040" cy="584775"/>
          </a:xfrm>
          <a:prstGeom prst="rect">
            <a:avLst/>
          </a:prstGeom>
          <a:noFill/>
        </p:spPr>
        <p:txBody>
          <a:bodyPr wrap="square" rtlCol="0">
            <a:spAutoFit/>
          </a:bodyPr>
          <a:lstStyle/>
          <a:p>
            <a:pPr algn="l">
              <a:lnSpc>
                <a:spcPct val="100000"/>
              </a:lnSpc>
            </a:pPr>
            <a:r>
              <a:rPr lang="fr-FR" sz="3200" b="0" i="0" u="none">
                <a:solidFill>
                  <a:schemeClr val="bg1"/>
                </a:solidFill>
              </a:rPr>
              <a:t>afte@afte.com </a:t>
            </a:r>
            <a:r>
              <a:rPr lang="fr-FR" sz="3200" b="0" i="0" u="none">
                <a:solidFill>
                  <a:srgbClr val="F5F5F5"/>
                </a:solidFill>
              </a:rPr>
              <a:t>- </a:t>
            </a:r>
            <a:r>
              <a:rPr lang="fr-FR" sz="3200" b="0" i="0">
                <a:solidFill>
                  <a:srgbClr val="F5F5F5"/>
                </a:solidFill>
              </a:rPr>
              <a:t>01 42 81 53 98 - www.afte.com   46 rue d’Amsterdam - 75009 Paris</a:t>
            </a:r>
          </a:p>
        </p:txBody>
      </p:sp>
      <p:cxnSp>
        <p:nvCxnSpPr>
          <p:cNvPr id="31" name="Connecteur droit 30">
            <a:extLst>
              <a:ext uri="{FF2B5EF4-FFF2-40B4-BE49-F238E27FC236}">
                <a16:creationId xmlns:a16="http://schemas.microsoft.com/office/drawing/2014/main" id="{F0E07D59-BC29-4D67-8C75-81207A9E5B3A}"/>
              </a:ext>
            </a:extLst>
          </p:cNvPr>
          <p:cNvCxnSpPr>
            <a:cxnSpLocks/>
          </p:cNvCxnSpPr>
          <p:nvPr/>
        </p:nvCxnSpPr>
        <p:spPr>
          <a:xfrm>
            <a:off x="8870763" y="12609981"/>
            <a:ext cx="0" cy="504641"/>
          </a:xfrm>
          <a:prstGeom prst="line">
            <a:avLst/>
          </a:prstGeom>
          <a:ln>
            <a:solidFill>
              <a:srgbClr val="F5F5F5"/>
            </a:solidFill>
          </a:ln>
        </p:spPr>
        <p:style>
          <a:lnRef idx="1">
            <a:schemeClr val="accent1"/>
          </a:lnRef>
          <a:fillRef idx="0">
            <a:schemeClr val="accent1"/>
          </a:fillRef>
          <a:effectRef idx="0">
            <a:schemeClr val="accent1"/>
          </a:effectRef>
          <a:fontRef idx="minor">
            <a:schemeClr val="tx1"/>
          </a:fontRef>
        </p:style>
      </p:cxnSp>
      <p:pic>
        <p:nvPicPr>
          <p:cNvPr id="19" name="Image 18">
            <a:hlinkClick r:id="rId4"/>
            <a:extLst>
              <a:ext uri="{FF2B5EF4-FFF2-40B4-BE49-F238E27FC236}">
                <a16:creationId xmlns:a16="http://schemas.microsoft.com/office/drawing/2014/main" id="{07FBF415-C962-41B3-B915-83E2D42872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61797" y="12461220"/>
            <a:ext cx="546100" cy="444500"/>
          </a:xfrm>
          <a:prstGeom prst="rect">
            <a:avLst/>
          </a:prstGeom>
        </p:spPr>
      </p:pic>
      <p:pic>
        <p:nvPicPr>
          <p:cNvPr id="21" name="Image 20">
            <a:hlinkClick r:id="rId6"/>
            <a:extLst>
              <a:ext uri="{FF2B5EF4-FFF2-40B4-BE49-F238E27FC236}">
                <a16:creationId xmlns:a16="http://schemas.microsoft.com/office/drawing/2014/main" id="{4E4AAE5E-6198-4F16-AC6E-C6E444DCD9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99779" y="12461220"/>
            <a:ext cx="469900" cy="444500"/>
          </a:xfrm>
          <a:prstGeom prst="rect">
            <a:avLst/>
          </a:prstGeom>
        </p:spPr>
      </p:pic>
      <p:pic>
        <p:nvPicPr>
          <p:cNvPr id="22" name="Image 21">
            <a:hlinkClick r:id="rId8"/>
            <a:extLst>
              <a:ext uri="{FF2B5EF4-FFF2-40B4-BE49-F238E27FC236}">
                <a16:creationId xmlns:a16="http://schemas.microsoft.com/office/drawing/2014/main" id="{5A5FB47A-752E-430C-968D-AD0E159D69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061561" y="12461220"/>
            <a:ext cx="596900" cy="444500"/>
          </a:xfrm>
          <a:prstGeom prst="rect">
            <a:avLst/>
          </a:prstGeom>
        </p:spPr>
      </p:pic>
      <p:cxnSp>
        <p:nvCxnSpPr>
          <p:cNvPr id="23" name="Connecteur droit 22">
            <a:extLst>
              <a:ext uri="{FF2B5EF4-FFF2-40B4-BE49-F238E27FC236}">
                <a16:creationId xmlns:a16="http://schemas.microsoft.com/office/drawing/2014/main" id="{C38B0965-0E25-4C4F-8BEF-5E96B411513E}"/>
              </a:ext>
            </a:extLst>
          </p:cNvPr>
          <p:cNvCxnSpPr>
            <a:cxnSpLocks/>
          </p:cNvCxnSpPr>
          <p:nvPr/>
        </p:nvCxnSpPr>
        <p:spPr>
          <a:xfrm>
            <a:off x="20803838" y="12343929"/>
            <a:ext cx="0" cy="679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32D3C08-2B50-4107-9CD3-D82B8656B787}"/>
              </a:ext>
            </a:extLst>
          </p:cNvPr>
          <p:cNvCxnSpPr>
            <a:cxnSpLocks/>
          </p:cNvCxnSpPr>
          <p:nvPr/>
        </p:nvCxnSpPr>
        <p:spPr>
          <a:xfrm>
            <a:off x="22465620" y="12343929"/>
            <a:ext cx="0" cy="679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66A6BC3D-00F1-4291-97E2-5CFD79BEA595}"/>
              </a:ext>
            </a:extLst>
          </p:cNvPr>
          <p:cNvSpPr txBox="1"/>
          <p:nvPr/>
        </p:nvSpPr>
        <p:spPr>
          <a:xfrm>
            <a:off x="18780142" y="12955941"/>
            <a:ext cx="2082175" cy="400110"/>
          </a:xfrm>
          <a:prstGeom prst="rect">
            <a:avLst/>
          </a:prstGeom>
          <a:noFill/>
        </p:spPr>
        <p:txBody>
          <a:bodyPr wrap="square" rtlCol="0">
            <a:spAutoFit/>
          </a:bodyPr>
          <a:lstStyle/>
          <a:p>
            <a:pPr algn="ctr">
              <a:lnSpc>
                <a:spcPct val="100000"/>
              </a:lnSpc>
            </a:pPr>
            <a:r>
              <a:rPr lang="fr-FR" sz="2000" b="0" i="0" u="none">
                <a:solidFill>
                  <a:schemeClr val="bg1"/>
                </a:solidFill>
              </a:rPr>
              <a:t>@</a:t>
            </a:r>
            <a:r>
              <a:rPr lang="fr-FR" sz="2000" b="0" i="0" u="none" err="1">
                <a:solidFill>
                  <a:schemeClr val="bg1"/>
                </a:solidFill>
              </a:rPr>
              <a:t>AFTE_France</a:t>
            </a:r>
            <a:endParaRPr lang="fr-FR" sz="2000" b="0" i="0">
              <a:solidFill>
                <a:srgbClr val="F5F5F5"/>
              </a:solidFill>
            </a:endParaRPr>
          </a:p>
        </p:txBody>
      </p:sp>
      <p:sp>
        <p:nvSpPr>
          <p:cNvPr id="35" name="ZoneTexte 34">
            <a:extLst>
              <a:ext uri="{FF2B5EF4-FFF2-40B4-BE49-F238E27FC236}">
                <a16:creationId xmlns:a16="http://schemas.microsoft.com/office/drawing/2014/main" id="{048AA4C6-8687-4749-A0C1-9443F508DDDE}"/>
              </a:ext>
            </a:extLst>
          </p:cNvPr>
          <p:cNvSpPr txBox="1"/>
          <p:nvPr/>
        </p:nvSpPr>
        <p:spPr>
          <a:xfrm>
            <a:off x="21281467" y="12955941"/>
            <a:ext cx="706524" cy="400110"/>
          </a:xfrm>
          <a:prstGeom prst="rect">
            <a:avLst/>
          </a:prstGeom>
          <a:noFill/>
        </p:spPr>
        <p:txBody>
          <a:bodyPr wrap="square" rtlCol="0">
            <a:spAutoFit/>
          </a:bodyPr>
          <a:lstStyle/>
          <a:p>
            <a:pPr algn="ctr">
              <a:lnSpc>
                <a:spcPct val="100000"/>
              </a:lnSpc>
            </a:pPr>
            <a:r>
              <a:rPr lang="fr-FR" sz="2000" b="0" i="0" u="none">
                <a:solidFill>
                  <a:schemeClr val="bg1"/>
                </a:solidFill>
              </a:rPr>
              <a:t>AFTE</a:t>
            </a:r>
            <a:endParaRPr lang="fr-FR" sz="2000" b="0" i="0">
              <a:solidFill>
                <a:srgbClr val="F5F5F5"/>
              </a:solidFill>
            </a:endParaRPr>
          </a:p>
        </p:txBody>
      </p:sp>
      <p:sp>
        <p:nvSpPr>
          <p:cNvPr id="36" name="ZoneTexte 35">
            <a:extLst>
              <a:ext uri="{FF2B5EF4-FFF2-40B4-BE49-F238E27FC236}">
                <a16:creationId xmlns:a16="http://schemas.microsoft.com/office/drawing/2014/main" id="{77CB2FA6-8C77-4262-8243-3E72EB318AFA}"/>
              </a:ext>
            </a:extLst>
          </p:cNvPr>
          <p:cNvSpPr txBox="1"/>
          <p:nvPr/>
        </p:nvSpPr>
        <p:spPr>
          <a:xfrm>
            <a:off x="23006749" y="12955470"/>
            <a:ext cx="706524" cy="400110"/>
          </a:xfrm>
          <a:prstGeom prst="rect">
            <a:avLst/>
          </a:prstGeom>
          <a:noFill/>
        </p:spPr>
        <p:txBody>
          <a:bodyPr wrap="square" rtlCol="0">
            <a:spAutoFit/>
          </a:bodyPr>
          <a:lstStyle/>
          <a:p>
            <a:pPr algn="ctr">
              <a:lnSpc>
                <a:spcPct val="100000"/>
              </a:lnSpc>
            </a:pPr>
            <a:r>
              <a:rPr lang="fr-FR" sz="2000" b="0" i="0" u="none">
                <a:solidFill>
                  <a:schemeClr val="bg1"/>
                </a:solidFill>
              </a:rPr>
              <a:t>AFTE</a:t>
            </a:r>
            <a:endParaRPr lang="fr-FR" sz="2000" b="0" i="0">
              <a:solidFill>
                <a:srgbClr val="F5F5F5"/>
              </a:solidFill>
            </a:endParaRPr>
          </a:p>
        </p:txBody>
      </p:sp>
    </p:spTree>
    <p:extLst>
      <p:ext uri="{BB962C8B-B14F-4D97-AF65-F5344CB8AC3E}">
        <p14:creationId xmlns:p14="http://schemas.microsoft.com/office/powerpoint/2010/main" val="404234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68F2CEE4-9A47-7C45-B8B5-BC955B69B769}"/>
              </a:ext>
            </a:extLst>
          </p:cNvPr>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rot="16200000" flipV="1">
            <a:off x="19862550" y="9194548"/>
            <a:ext cx="2005840" cy="7037061"/>
          </a:xfrm>
          <a:prstGeom prst="rect">
            <a:avLst/>
          </a:prstGeom>
        </p:spPr>
      </p:pic>
      <p:sp>
        <p:nvSpPr>
          <p:cNvPr id="13" name="ZoneTexte 12">
            <a:extLst>
              <a:ext uri="{FF2B5EF4-FFF2-40B4-BE49-F238E27FC236}">
                <a16:creationId xmlns:a16="http://schemas.microsoft.com/office/drawing/2014/main" id="{EA7725C8-1AC3-4847-9878-74C92CF87055}"/>
              </a:ext>
            </a:extLst>
          </p:cNvPr>
          <p:cNvSpPr txBox="1"/>
          <p:nvPr userDrawn="1"/>
        </p:nvSpPr>
        <p:spPr>
          <a:xfrm>
            <a:off x="5395315" y="1438047"/>
            <a:ext cx="102657" cy="582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endParaRPr kumimoji="0" lang="fr-FR" sz="2400" b="1" i="1" u="none" strike="noStrike" cap="none" spc="0" normalizeH="0" baseline="0">
              <a:ln>
                <a:noFill/>
              </a:ln>
              <a:solidFill>
                <a:srgbClr val="24ACC2"/>
              </a:solidFill>
              <a:effectLst/>
              <a:uFillTx/>
              <a:latin typeface="+mn-lt"/>
              <a:ea typeface="+mn-ea"/>
              <a:cs typeface="+mn-cs"/>
              <a:sym typeface="Calibri"/>
            </a:endParaRPr>
          </a:p>
        </p:txBody>
      </p:sp>
      <p:sp>
        <p:nvSpPr>
          <p:cNvPr id="20" name="Rectangle">
            <a:extLst>
              <a:ext uri="{FF2B5EF4-FFF2-40B4-BE49-F238E27FC236}">
                <a16:creationId xmlns:a16="http://schemas.microsoft.com/office/drawing/2014/main" id="{4EE2F2ED-07D2-8F40-920F-FFA63ED0A500}"/>
              </a:ext>
            </a:extLst>
          </p:cNvPr>
          <p:cNvSpPr/>
          <p:nvPr userDrawn="1"/>
        </p:nvSpPr>
        <p:spPr>
          <a:xfrm>
            <a:off x="0" y="12850187"/>
            <a:ext cx="24384001" cy="865813"/>
          </a:xfrm>
          <a:prstGeom prst="rect">
            <a:avLst/>
          </a:prstGeom>
          <a:solidFill>
            <a:srgbClr val="F5F5F5"/>
          </a:solidFill>
          <a:ln w="12700">
            <a:miter lim="400000"/>
          </a:ln>
        </p:spPr>
        <p:txBody>
          <a:bodyPr lIns="0" tIns="0" rIns="0" bIns="0" anchor="ctr"/>
          <a:lstStyle/>
          <a:p>
            <a:pPr>
              <a:lnSpc>
                <a:spcPct val="100000"/>
              </a:lnSpc>
              <a:defRPr sz="3200" b="0" i="0">
                <a:solidFill>
                  <a:srgbClr val="FFFFFF"/>
                </a:solidFill>
                <a:latin typeface="Helvetica Neue Medium"/>
                <a:ea typeface="Helvetica Neue Medium"/>
                <a:cs typeface="Helvetica Neue Medium"/>
                <a:sym typeface="Helvetica Neue Medium"/>
              </a:defRPr>
            </a:pPr>
            <a:endParaRPr dirty="0"/>
          </a:p>
        </p:txBody>
      </p:sp>
      <p:sp>
        <p:nvSpPr>
          <p:cNvPr id="22" name="Carré">
            <a:extLst>
              <a:ext uri="{FF2B5EF4-FFF2-40B4-BE49-F238E27FC236}">
                <a16:creationId xmlns:a16="http://schemas.microsoft.com/office/drawing/2014/main" id="{E781FBD6-7000-BB45-90FE-C489EC38B0AD}"/>
              </a:ext>
            </a:extLst>
          </p:cNvPr>
          <p:cNvSpPr/>
          <p:nvPr userDrawn="1"/>
        </p:nvSpPr>
        <p:spPr>
          <a:xfrm>
            <a:off x="23518187" y="12850187"/>
            <a:ext cx="865813" cy="865813"/>
          </a:xfrm>
          <a:prstGeom prst="rect">
            <a:avLst/>
          </a:prstGeom>
          <a:solidFill>
            <a:srgbClr val="2F2E2F"/>
          </a:solidFill>
          <a:ln w="12700">
            <a:miter lim="400000"/>
          </a:ln>
        </p:spPr>
        <p:txBody>
          <a:bodyPr lIns="0" tIns="0" rIns="0" bIns="0" anchor="ctr"/>
          <a:lstStyle/>
          <a:p>
            <a:pPr>
              <a:lnSpc>
                <a:spcPct val="100000"/>
              </a:lnSpc>
              <a:defRPr sz="3300" b="0" i="0">
                <a:solidFill>
                  <a:srgbClr val="FFFFFF"/>
                </a:solidFill>
                <a:latin typeface="Helvetica Neue Medium"/>
                <a:ea typeface="Helvetica Neue Medium"/>
                <a:cs typeface="Helvetica Neue Medium"/>
                <a:sym typeface="Helvetica Neue Medium"/>
              </a:defRPr>
            </a:pPr>
            <a:endParaRPr/>
          </a:p>
        </p:txBody>
      </p:sp>
      <p:sp>
        <p:nvSpPr>
          <p:cNvPr id="23" name="Numéro de diapositive">
            <a:extLst>
              <a:ext uri="{FF2B5EF4-FFF2-40B4-BE49-F238E27FC236}">
                <a16:creationId xmlns:a16="http://schemas.microsoft.com/office/drawing/2014/main" id="{49995DA9-D24B-C843-B110-3DD249630334}"/>
              </a:ext>
            </a:extLst>
          </p:cNvPr>
          <p:cNvSpPr txBox="1">
            <a:spLocks/>
          </p:cNvSpPr>
          <p:nvPr userDrawn="1"/>
        </p:nvSpPr>
        <p:spPr>
          <a:xfrm>
            <a:off x="23765208" y="13102091"/>
            <a:ext cx="371773" cy="350343"/>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1pPr>
            <a:lvl2pPr marL="0" marR="0" indent="2286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2pPr>
            <a:lvl3pPr marL="0" marR="0" indent="4572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3pPr>
            <a:lvl4pPr marL="0" marR="0" indent="6858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4pPr>
            <a:lvl5pPr marL="0" marR="0" indent="9144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5pPr>
            <a:lvl6pPr marL="0" marR="0" indent="11430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6pPr>
            <a:lvl7pPr marL="0" marR="0" indent="13716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7pPr>
            <a:lvl8pPr marL="0" marR="0" indent="16002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8pPr>
            <a:lvl9pPr marL="0" marR="0" indent="182880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lvl9pPr>
          </a:lstStyle>
          <a:p>
            <a:endParaRPr lang="fr-FR"/>
          </a:p>
        </p:txBody>
      </p:sp>
      <p:pic>
        <p:nvPicPr>
          <p:cNvPr id="24" name="Image" descr="Image">
            <a:extLst>
              <a:ext uri="{FF2B5EF4-FFF2-40B4-BE49-F238E27FC236}">
                <a16:creationId xmlns:a16="http://schemas.microsoft.com/office/drawing/2014/main" id="{2CD43DA9-4D78-084D-B350-801D1C76C685}"/>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427437" y="13145734"/>
            <a:ext cx="1034820" cy="263095"/>
          </a:xfrm>
          <a:prstGeom prst="rect">
            <a:avLst/>
          </a:prstGeom>
          <a:ln w="12700">
            <a:miter lim="400000"/>
          </a:ln>
        </p:spPr>
      </p:pic>
      <p:sp>
        <p:nvSpPr>
          <p:cNvPr id="5" name="Numéro de diapositive"/>
          <p:cNvSpPr txBox="1">
            <a:spLocks noGrp="1"/>
          </p:cNvSpPr>
          <p:nvPr>
            <p:ph type="sldNum" sz="quarter" idx="2"/>
          </p:nvPr>
        </p:nvSpPr>
        <p:spPr>
          <a:xfrm>
            <a:off x="23760893" y="13097111"/>
            <a:ext cx="371773" cy="350343"/>
          </a:xfrm>
          <a:prstGeom prst="rect">
            <a:avLst/>
          </a:prstGeom>
          <a:ln w="12700">
            <a:miter lim="400000"/>
          </a:ln>
        </p:spPr>
        <p:txBody>
          <a:bodyPr wrap="none" lIns="50800" tIns="50800" rIns="50800" bIns="50800" anchor="ctr">
            <a:spAutoFit/>
          </a:bodyPr>
          <a:lstStyle>
            <a:lvl1pPr>
              <a:lnSpc>
                <a:spcPct val="100000"/>
              </a:lnSpc>
              <a:defRPr sz="2000" i="0">
                <a:solidFill>
                  <a:srgbClr val="FFFFFF"/>
                </a:solidFill>
              </a:defRPr>
            </a:lvl1pPr>
          </a:lstStyle>
          <a:p>
            <a:fld id="{86CB4B4D-7CA3-9044-876B-883B54F8677D}" type="slidenum">
              <a:t>‹N°›</a:t>
            </a:fld>
            <a:endParaRPr/>
          </a:p>
        </p:txBody>
      </p:sp>
      <p:sp>
        <p:nvSpPr>
          <p:cNvPr id="30" name="ZoneTexte 29">
            <a:extLst>
              <a:ext uri="{FF2B5EF4-FFF2-40B4-BE49-F238E27FC236}">
                <a16:creationId xmlns:a16="http://schemas.microsoft.com/office/drawing/2014/main" id="{8D6C581D-AD0D-4448-AF2A-13B1F92C2162}"/>
              </a:ext>
            </a:extLst>
          </p:cNvPr>
          <p:cNvSpPr txBox="1"/>
          <p:nvPr userDrawn="1"/>
        </p:nvSpPr>
        <p:spPr>
          <a:xfrm>
            <a:off x="1101611" y="10721195"/>
            <a:ext cx="102657" cy="582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endParaRPr kumimoji="0" lang="fr-FR" sz="2400" b="1" i="1" u="none" strike="noStrike" cap="none" spc="0" normalizeH="0" baseline="0">
              <a:ln>
                <a:noFill/>
              </a:ln>
              <a:solidFill>
                <a:srgbClr val="24ACC2"/>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55B3A78C-AC12-E547-8C87-F3331B0F5EC9}"/>
              </a:ext>
            </a:extLst>
          </p:cNvPr>
          <p:cNvSpPr/>
          <p:nvPr userDrawn="1"/>
        </p:nvSpPr>
        <p:spPr>
          <a:xfrm>
            <a:off x="0" y="6810"/>
            <a:ext cx="24384000" cy="28888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Espace réservé du titre 30">
            <a:extLst>
              <a:ext uri="{FF2B5EF4-FFF2-40B4-BE49-F238E27FC236}">
                <a16:creationId xmlns:a16="http://schemas.microsoft.com/office/drawing/2014/main" id="{78CF53FF-E7AB-9C4C-B93A-ACACDEF7BDCE}"/>
              </a:ext>
            </a:extLst>
          </p:cNvPr>
          <p:cNvSpPr>
            <a:spLocks noGrp="1"/>
          </p:cNvSpPr>
          <p:nvPr>
            <p:ph type="title"/>
          </p:nvPr>
        </p:nvSpPr>
        <p:spPr>
          <a:xfrm>
            <a:off x="2011680" y="1085807"/>
            <a:ext cx="20677632" cy="1675020"/>
          </a:xfrm>
          <a:prstGeom prst="rect">
            <a:avLst/>
          </a:prstGeom>
        </p:spPr>
        <p:txBody>
          <a:bodyPr vert="horz" lIns="91440" tIns="45720" rIns="91440" bIns="45720" rtlCol="0" anchor="ctr">
            <a:normAutofit/>
          </a:bodyPr>
          <a:lstStyle/>
          <a:p>
            <a:r>
              <a:rPr lang="fr-FR" dirty="0"/>
              <a:t>Modifiez le titre</a:t>
            </a:r>
          </a:p>
        </p:txBody>
      </p:sp>
      <p:pic>
        <p:nvPicPr>
          <p:cNvPr id="29" name="Image 28">
            <a:extLst>
              <a:ext uri="{FF2B5EF4-FFF2-40B4-BE49-F238E27FC236}">
                <a16:creationId xmlns:a16="http://schemas.microsoft.com/office/drawing/2014/main" id="{603A7FAA-ED36-404E-8D21-1E276747B2BA}"/>
              </a:ext>
            </a:extLst>
          </p:cNvPr>
          <p:cNvPicPr>
            <a:picLocks noChangeAspect="1"/>
          </p:cNvPicPr>
          <p:nvPr userDrawn="1"/>
        </p:nvPicPr>
        <p:blipFill rotWithShape="1">
          <a:blip r:embed="rId10" cstate="email">
            <a:extLst>
              <a:ext uri="{28A0092B-C50C-407E-A947-70E740481C1C}">
                <a14:useLocalDpi xmlns:a14="http://schemas.microsoft.com/office/drawing/2010/main" val="0"/>
              </a:ext>
            </a:extLst>
          </a:blip>
          <a:srcRect/>
          <a:stretch/>
        </p:blipFill>
        <p:spPr>
          <a:xfrm rot="5400000" flipV="1">
            <a:off x="3527694" y="-3520882"/>
            <a:ext cx="1411956" cy="8467344"/>
          </a:xfrm>
          <a:prstGeom prst="rect">
            <a:avLst/>
          </a:prstGeom>
        </p:spPr>
      </p:pic>
      <p:sp>
        <p:nvSpPr>
          <p:cNvPr id="2" name="Footer Placeholder 8">
            <a:extLst>
              <a:ext uri="{FF2B5EF4-FFF2-40B4-BE49-F238E27FC236}">
                <a16:creationId xmlns:a16="http://schemas.microsoft.com/office/drawing/2014/main" id="{5813D85E-A826-E343-5024-1C44F6EDD1AB}"/>
              </a:ext>
            </a:extLst>
          </p:cNvPr>
          <p:cNvSpPr>
            <a:spLocks noGrp="1"/>
          </p:cNvSpPr>
          <p:nvPr>
            <p:ph type="ftr" sz="quarter" idx="3"/>
          </p:nvPr>
        </p:nvSpPr>
        <p:spPr>
          <a:xfrm>
            <a:off x="18042028" y="13188213"/>
            <a:ext cx="5345740" cy="294183"/>
          </a:xfrm>
          <a:prstGeom prst="rect">
            <a:avLst/>
          </a:prstGeom>
          <a:noFill/>
        </p:spPr>
        <p:txBody>
          <a:bodyPr wrap="square" lIns="0" tIns="0" rIns="0" bIns="0" rtlCol="0">
            <a:spAutoFit/>
          </a:bodyPr>
          <a:lstStyle>
            <a:lvl1pPr algn="ctr">
              <a:defRPr lang="fr-FR" sz="1600">
                <a:solidFill>
                  <a:schemeClr val="tx2">
                    <a:lumMod val="10000"/>
                  </a:schemeClr>
                </a:solidFill>
                <a:latin typeface="+mn-lt"/>
                <a:cs typeface="Calibri" panose="020F0502020204030204" pitchFamily="34" charset="0"/>
              </a:defRPr>
            </a:lvl1pPr>
          </a:lstStyle>
          <a:p>
            <a:pPr>
              <a:spcBef>
                <a:spcPts val="1404"/>
              </a:spcBef>
              <a:buSzPct val="100000"/>
            </a:pPr>
            <a:r>
              <a:rPr lang="fr-FR"/>
              <a:t>© 2023 Deloitte Sustainability France</a:t>
            </a:r>
            <a:endParaRPr lang="fr-FR" dirty="0"/>
          </a:p>
        </p:txBody>
      </p:sp>
    </p:spTree>
    <p:extLst>
      <p:ext uri="{BB962C8B-B14F-4D97-AF65-F5344CB8AC3E}">
        <p14:creationId xmlns:p14="http://schemas.microsoft.com/office/powerpoint/2010/main" val="2629017780"/>
      </p:ext>
    </p:extLst>
  </p:cSld>
  <p:clrMap bg1="dk1" tx1="lt1" bg2="dk2" tx2="lt2" accent1="accent1" accent2="accent2" accent3="accent3" accent4="accent4" accent5="accent5" accent6="accent6" hlink="hlink" folHlink="folHlink"/>
  <p:sldLayoutIdLst>
    <p:sldLayoutId id="2147483808" r:id="rId1"/>
    <p:sldLayoutId id="2147483807" r:id="rId2"/>
    <p:sldLayoutId id="2147483814" r:id="rId3"/>
    <p:sldLayoutId id="2147483815" r:id="rId4"/>
    <p:sldLayoutId id="2147483816" r:id="rId5"/>
    <p:sldLayoutId id="2147483817" r:id="rId6"/>
  </p:sldLayoutIdLst>
  <p:transition spd="med"/>
  <p:hf hdr="0" dt="0"/>
  <p:txStyles>
    <p:titleStyle>
      <a:lvl1pPr marL="0" marR="0" indent="0" algn="l" defTabSz="825500" rtl="0" latinLnBrk="0">
        <a:lnSpc>
          <a:spcPct val="100000"/>
        </a:lnSpc>
        <a:spcBef>
          <a:spcPts val="0"/>
        </a:spcBef>
        <a:spcAft>
          <a:spcPts val="0"/>
        </a:spcAft>
        <a:buClrTx/>
        <a:buSzTx/>
        <a:buFontTx/>
        <a:buNone/>
        <a:tabLst/>
        <a:defRPr sz="6600" b="1" i="0" u="none" strike="noStrike" cap="none" spc="0" baseline="0">
          <a:ln>
            <a:noFill/>
          </a:ln>
          <a:solidFill>
            <a:srgbClr val="2F2E2F"/>
          </a:solidFill>
          <a:uFillTx/>
          <a:latin typeface="+mn-lt"/>
          <a:ea typeface="+mn-ea"/>
          <a:cs typeface="+mn-cs"/>
          <a:sym typeface="Calibri"/>
        </a:defRPr>
      </a:lvl1pPr>
      <a:lvl2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2pPr>
      <a:lvl3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3pPr>
      <a:lvl4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4pPr>
      <a:lvl5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5pPr>
      <a:lvl6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6pPr>
      <a:lvl7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7pPr>
      <a:lvl8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8pPr>
      <a:lvl9pPr marL="0" marR="0" indent="0" algn="l" defTabSz="8255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n-lt"/>
          <a:ea typeface="+mn-ea"/>
          <a:cs typeface="+mn-cs"/>
          <a:sym typeface="Calibri"/>
        </a:defRPr>
      </a:lvl9pPr>
    </p:titleStyle>
    <p:bodyStyle>
      <a:lvl1pPr marL="264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1pPr>
      <a:lvl2pPr marL="899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2pPr>
      <a:lvl3pPr marL="1534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3pPr>
      <a:lvl4pPr marL="2169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4pPr>
      <a:lvl5pPr marL="2804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5pPr>
      <a:lvl6pPr marL="3439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6pPr>
      <a:lvl7pPr marL="4074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7pPr>
      <a:lvl8pPr marL="4709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8pPr>
      <a:lvl9pPr marL="5344583" marR="0" indent="-264583" algn="l" defTabSz="1828800" rtl="0" latinLnBrk="0">
        <a:lnSpc>
          <a:spcPct val="150000"/>
        </a:lnSpc>
        <a:spcBef>
          <a:spcPts val="0"/>
        </a:spcBef>
        <a:spcAft>
          <a:spcPts val="0"/>
        </a:spcAft>
        <a:buClrTx/>
        <a:buSzPct val="125000"/>
        <a:buFontTx/>
        <a:buChar char="•"/>
        <a:tabLst/>
        <a:defRPr sz="2000" b="0" i="0" u="none" strike="noStrike" cap="none" spc="0" baseline="0">
          <a:ln>
            <a:noFill/>
          </a:ln>
          <a:solidFill>
            <a:srgbClr val="626262"/>
          </a:solidFill>
          <a:uFillTx/>
          <a:latin typeface="+mn-lt"/>
          <a:ea typeface="+mn-ea"/>
          <a:cs typeface="+mn-cs"/>
          <a:sym typeface="Calibri"/>
        </a:defRPr>
      </a:lvl9pPr>
    </p:bodyStyle>
    <p:otherStyle>
      <a:lvl1pPr marL="0" marR="0" indent="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1pPr>
      <a:lvl2pPr marL="0" marR="0" indent="2286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2pPr>
      <a:lvl3pPr marL="0" marR="0" indent="4572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3pPr>
      <a:lvl4pPr marL="0" marR="0" indent="6858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4pPr>
      <a:lvl5pPr marL="0" marR="0" indent="9144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5pPr>
      <a:lvl6pPr marL="0" marR="0" indent="11430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6pPr>
      <a:lvl7pPr marL="0" marR="0" indent="13716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7pPr>
      <a:lvl8pPr marL="0" marR="0" indent="16002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8pPr>
      <a:lvl9pPr marL="0" marR="0" indent="1828800" algn="ctr" defTabSz="825500" rtl="0" latinLnBrk="0">
        <a:lnSpc>
          <a:spcPct val="100000"/>
        </a:lnSpc>
        <a:spcBef>
          <a:spcPts val="0"/>
        </a:spcBef>
        <a:spcAft>
          <a:spcPts val="0"/>
        </a:spcAft>
        <a:buClrTx/>
        <a:buSzTx/>
        <a:buFontTx/>
        <a:buNone/>
        <a:tabLst/>
        <a:defRPr sz="2000" b="1" i="0" u="none" strike="noStrike" cap="none" spc="0" baseline="0">
          <a:ln>
            <a:noFill/>
          </a:ln>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598505"/>
      </p:ext>
    </p:extLst>
  </p:cSld>
  <p:clrMap bg1="lt1" tx1="dk1" bg2="lt2" tx2="dk2" accent1="accent1" accent2="accent2" accent3="accent3" accent4="accent4" accent5="accent5" accent6="accent6" hlink="hlink" folHlink="folHlink"/>
  <p:sldLayoutIdLst>
    <p:sldLayoutId id="2147483810" r:id="rId1"/>
    <p:sldLayoutId id="2147483818" r:id="rId2"/>
    <p:sldLayoutId id="214748379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fr.wikipedia.org/wiki/Protoxyde_d%27azote" TargetMode="External"/><Relationship Id="rId3" Type="http://schemas.openxmlformats.org/officeDocument/2006/relationships/hyperlink" Target="https://www.hellocarbo.com/blog/calculer/impact-environnemental/" TargetMode="External"/><Relationship Id="rId7" Type="http://schemas.openxmlformats.org/officeDocument/2006/relationships/hyperlink" Target="https://fr.wikipedia.org/wiki/M%C3%A9thane" TargetMode="Externa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hyperlink" Target="https://fr.wikipedia.org/wiki/Dioxyde_de_carbone" TargetMode="External"/><Relationship Id="rId5" Type="http://schemas.openxmlformats.org/officeDocument/2006/relationships/hyperlink" Target="https://fr.wikipedia.org/wiki/Gaz_%C3%A0_effet_de_serre" TargetMode="External"/><Relationship Id="rId4" Type="http://schemas.openxmlformats.org/officeDocument/2006/relationships/hyperlink" Target="https://fr.wikipedia.org/wiki/Masse" TargetMode="External"/><Relationship Id="rId9" Type="http://schemas.openxmlformats.org/officeDocument/2006/relationships/hyperlink" Target="https://fr.wikipedia.org/wiki/Hexafluorure_de_soufr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r.wikipedia.org/wiki/R%C3%A9chauffement_climatique" TargetMode="External"/><Relationship Id="rId13" Type="http://schemas.openxmlformats.org/officeDocument/2006/relationships/hyperlink" Target="https://fr.wikipedia.org/wiki/Enjeux_du_r%C3%A9chauffement_climatique" TargetMode="External"/><Relationship Id="rId3" Type="http://schemas.openxmlformats.org/officeDocument/2006/relationships/hyperlink" Target="https://www.ecologie.gouv.fr/comprendre-giec" TargetMode="External"/><Relationship Id="rId7" Type="http://schemas.openxmlformats.org/officeDocument/2006/relationships/hyperlink" Target="https://ghgprotocol.org/" TargetMode="External"/><Relationship Id="rId12" Type="http://schemas.openxmlformats.org/officeDocument/2006/relationships/hyperlink" Target="https://fr.wikipedia.org/wiki/Temp%C3%A9rature" TargetMode="External"/><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hyperlink" Target="https://bilans-ges.ademe.fr/" TargetMode="External"/><Relationship Id="rId11" Type="http://schemas.openxmlformats.org/officeDocument/2006/relationships/hyperlink" Target="https://fr.wikipedia.org/wiki/France" TargetMode="External"/><Relationship Id="rId5" Type="http://schemas.openxmlformats.org/officeDocument/2006/relationships/hyperlink" Target="https://www.economie.gouv.fr/cedef/bilan-carbone-entreprise" TargetMode="External"/><Relationship Id="rId10" Type="http://schemas.openxmlformats.org/officeDocument/2006/relationships/hyperlink" Target="https://fr.wikipedia.org/wiki/Adaptation_au_changement_climatique" TargetMode="External"/><Relationship Id="rId4" Type="http://schemas.openxmlformats.org/officeDocument/2006/relationships/hyperlink" Target="https://www.ademe.fr/nos-missions/" TargetMode="External"/><Relationship Id="rId9" Type="http://schemas.openxmlformats.org/officeDocument/2006/relationships/hyperlink" Target="https://fr.wikipedia.org/wiki/Att%C3%A9nuation_du_changement_climatique" TargetMode="External"/><Relationship Id="rId14" Type="http://schemas.openxmlformats.org/officeDocument/2006/relationships/hyperlink" Target="https://fr.wikipedia.org/wiki/Neutralit%C3%A9_carbon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sciencebasedtargets.or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ologie.gouv.fr/rapportage-extra-financier-des-entrepris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chart" Target="../charts/chart1.xml"/><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AE0643-E2A8-4BCD-8D7B-CA0F1FB85888}"/>
              </a:ext>
            </a:extLst>
          </p:cNvPr>
          <p:cNvSpPr>
            <a:spLocks noGrp="1"/>
          </p:cNvSpPr>
          <p:nvPr>
            <p:ph type="body" sz="quarter" idx="13"/>
          </p:nvPr>
        </p:nvSpPr>
        <p:spPr>
          <a:xfrm>
            <a:off x="725539" y="5064031"/>
            <a:ext cx="22461032" cy="2015936"/>
          </a:xfrm>
        </p:spPr>
        <p:txBody>
          <a:bodyPr/>
          <a:lstStyle/>
          <a:p>
            <a:r>
              <a:rPr lang="fr-FR" dirty="0"/>
              <a:t>Culture ESG pour le trésorier l Episode 1 - Impacts climatiques</a:t>
            </a:r>
          </a:p>
          <a:p>
            <a:r>
              <a:rPr lang="fr-FR" dirty="0"/>
              <a:t>Pour aller plus loin</a:t>
            </a:r>
          </a:p>
        </p:txBody>
      </p:sp>
      <p:sp>
        <p:nvSpPr>
          <p:cNvPr id="3" name="Espace réservé du texte 2">
            <a:extLst>
              <a:ext uri="{FF2B5EF4-FFF2-40B4-BE49-F238E27FC236}">
                <a16:creationId xmlns:a16="http://schemas.microsoft.com/office/drawing/2014/main" id="{BD255877-C638-4E0A-A6A9-0E60BD7E99F4}"/>
              </a:ext>
            </a:extLst>
          </p:cNvPr>
          <p:cNvSpPr>
            <a:spLocks noGrp="1"/>
          </p:cNvSpPr>
          <p:nvPr>
            <p:ph type="body" sz="quarter" idx="14"/>
          </p:nvPr>
        </p:nvSpPr>
        <p:spPr>
          <a:xfrm>
            <a:off x="725538" y="7025158"/>
            <a:ext cx="23658461" cy="1169551"/>
          </a:xfrm>
        </p:spPr>
        <p:txBody>
          <a:bodyPr/>
          <a:lstStyle/>
          <a:p>
            <a:r>
              <a:rPr lang="fr-FR" sz="3500" b="0" dirty="0"/>
              <a:t>Aude Revel, </a:t>
            </a:r>
            <a:r>
              <a:rPr lang="fr-FR" sz="3500" b="0" i="1" dirty="0"/>
              <a:t>senior manager</a:t>
            </a:r>
            <a:r>
              <a:rPr lang="fr-FR" sz="3500" b="0" dirty="0"/>
              <a:t>, Deloitte Sustainability France – Référente ESG de la commission « notation », AFTE</a:t>
            </a:r>
            <a:br>
              <a:rPr lang="fr-FR" sz="3500" b="0" dirty="0"/>
            </a:br>
            <a:r>
              <a:rPr lang="fr-FR" sz="3500" b="0" dirty="0"/>
              <a:t>Sylvain Lhomme, directeur du financement et de la trésorerie, Maisons du Monde - Délégué régional adjoint Pays de la Loire, AFTE</a:t>
            </a:r>
          </a:p>
        </p:txBody>
      </p:sp>
    </p:spTree>
    <p:extLst>
      <p:ext uri="{BB962C8B-B14F-4D97-AF65-F5344CB8AC3E}">
        <p14:creationId xmlns:p14="http://schemas.microsoft.com/office/powerpoint/2010/main" val="100174533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23765640" y="13067098"/>
            <a:ext cx="362279"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10</a:t>
            </a:fld>
            <a:endParaRPr lang="fr-FR" kern="1200" dirty="0">
              <a:solidFill>
                <a:schemeClr val="bg1"/>
              </a:solidFill>
              <a:latin typeface="+mj-lt"/>
            </a:endParaRPr>
          </a:p>
        </p:txBody>
      </p:sp>
      <p:sp>
        <p:nvSpPr>
          <p:cNvPr id="31" name="Rectangle 30">
            <a:extLst>
              <a:ext uri="{FF2B5EF4-FFF2-40B4-BE49-F238E27FC236}">
                <a16:creationId xmlns:a16="http://schemas.microsoft.com/office/drawing/2014/main" id="{EC7C3B19-E2C8-4557-BC2E-781C0A806FDE}"/>
              </a:ext>
            </a:extLst>
          </p:cNvPr>
          <p:cNvSpPr/>
          <p:nvPr/>
        </p:nvSpPr>
        <p:spPr>
          <a:xfrm>
            <a:off x="1051106" y="2947443"/>
            <a:ext cx="21218343" cy="6001643"/>
          </a:xfrm>
          <a:prstGeom prst="rect">
            <a:avLst/>
          </a:prstGeom>
          <a:solidFill>
            <a:schemeClr val="bg1"/>
          </a:solidFill>
        </p:spPr>
        <p:txBody>
          <a:bodyPr wrap="square">
            <a:spAutoFit/>
          </a:bodyPr>
          <a:lstStyle/>
          <a:p>
            <a:pPr algn="l" defTabSz="2438280" hangingPunct="1">
              <a:lnSpc>
                <a:spcPct val="100000"/>
              </a:lnSpc>
              <a:spcBef>
                <a:spcPts val="1200"/>
              </a:spcBef>
              <a:spcAft>
                <a:spcPts val="3600"/>
              </a:spcAft>
              <a:defRPr/>
            </a:pPr>
            <a:r>
              <a:rPr lang="fr-FR" sz="2800" b="0" i="0" kern="1200" dirty="0">
                <a:solidFill>
                  <a:schemeClr val="tx2">
                    <a:lumMod val="10000"/>
                  </a:schemeClr>
                </a:solidFill>
                <a:latin typeface="+mj-lt"/>
              </a:rPr>
              <a:t>Les bonnes pratiques pour passer des paroles aux actes :</a:t>
            </a:r>
          </a:p>
          <a:p>
            <a:pPr marL="571500" indent="-571500" algn="l" defTabSz="2438280" hangingPunct="1">
              <a:lnSpc>
                <a:spcPct val="100000"/>
              </a:lnSpc>
              <a:spcBef>
                <a:spcPts val="1200"/>
              </a:spcBef>
              <a:spcAft>
                <a:spcPts val="2400"/>
              </a:spcAft>
              <a:buFont typeface="Arial" panose="020B0604020202020204" pitchFamily="34" charset="0"/>
              <a:buChar char="•"/>
              <a:defRPr/>
            </a:pPr>
            <a:r>
              <a:rPr lang="fr-FR" sz="2800" i="0" kern="1200" dirty="0">
                <a:solidFill>
                  <a:schemeClr val="tx2">
                    <a:lumMod val="10000"/>
                  </a:schemeClr>
                </a:solidFill>
                <a:latin typeface="+mj-lt"/>
              </a:rPr>
              <a:t>La mise en place d’indicateurs </a:t>
            </a:r>
            <a:r>
              <a:rPr lang="fr-FR" sz="2800" b="0" i="0" kern="1200" dirty="0">
                <a:solidFill>
                  <a:schemeClr val="tx2">
                    <a:lumMod val="10000"/>
                  </a:schemeClr>
                </a:solidFill>
                <a:latin typeface="+mj-lt"/>
              </a:rPr>
              <a:t>de suivi de la performance et d’un système intégré de reporting environnemental</a:t>
            </a:r>
          </a:p>
          <a:p>
            <a:pPr marL="571500" indent="-571500" algn="l" defTabSz="2438280" hangingPunct="1">
              <a:lnSpc>
                <a:spcPct val="100000"/>
              </a:lnSpc>
              <a:spcBef>
                <a:spcPts val="1200"/>
              </a:spcBef>
              <a:spcAft>
                <a:spcPts val="2400"/>
              </a:spcAft>
              <a:buFont typeface="Arial" panose="020B0604020202020204" pitchFamily="34" charset="0"/>
              <a:buChar char="•"/>
              <a:defRPr/>
            </a:pPr>
            <a:r>
              <a:rPr lang="en-US" sz="2800" i="0" kern="1200" dirty="0" err="1">
                <a:solidFill>
                  <a:schemeClr val="tx2">
                    <a:lumMod val="10000"/>
                  </a:schemeClr>
                </a:solidFill>
                <a:latin typeface="+mj-lt"/>
              </a:rPr>
              <a:t>L’établissement</a:t>
            </a:r>
            <a:r>
              <a:rPr lang="en-US" sz="2800" i="0" kern="1200" dirty="0">
                <a:solidFill>
                  <a:schemeClr val="tx2">
                    <a:lumMod val="10000"/>
                  </a:schemeClr>
                </a:solidFill>
                <a:latin typeface="+mj-lt"/>
              </a:rPr>
              <a:t> d’un </a:t>
            </a:r>
            <a:r>
              <a:rPr lang="en-US" sz="2800" i="0" kern="1200" dirty="0" err="1">
                <a:solidFill>
                  <a:schemeClr val="tx2">
                    <a:lumMod val="10000"/>
                  </a:schemeClr>
                </a:solidFill>
                <a:latin typeface="+mj-lt"/>
              </a:rPr>
              <a:t>système</a:t>
            </a:r>
            <a:r>
              <a:rPr lang="en-US" sz="2800" i="0" kern="1200" dirty="0">
                <a:solidFill>
                  <a:schemeClr val="tx2">
                    <a:lumMod val="10000"/>
                  </a:schemeClr>
                </a:solidFill>
                <a:latin typeface="+mj-lt"/>
              </a:rPr>
              <a:t> de </a:t>
            </a:r>
            <a:r>
              <a:rPr lang="en-US" sz="2800" i="0" kern="1200" dirty="0" err="1">
                <a:solidFill>
                  <a:schemeClr val="tx2">
                    <a:lumMod val="10000"/>
                  </a:schemeClr>
                </a:solidFill>
                <a:latin typeface="+mj-lt"/>
              </a:rPr>
              <a:t>gouvernance</a:t>
            </a:r>
            <a:r>
              <a:rPr lang="en-US" sz="2800" i="0" kern="1200" dirty="0">
                <a:solidFill>
                  <a:schemeClr val="tx2">
                    <a:lumMod val="10000"/>
                  </a:schemeClr>
                </a:solidFill>
                <a:latin typeface="+mj-lt"/>
              </a:rPr>
              <a:t> </a:t>
            </a:r>
            <a:r>
              <a:rPr lang="en-US" sz="2800" b="0" i="0" kern="1200" dirty="0" err="1">
                <a:solidFill>
                  <a:schemeClr val="tx2">
                    <a:lumMod val="10000"/>
                  </a:schemeClr>
                </a:solidFill>
                <a:latin typeface="+mj-lt"/>
              </a:rPr>
              <a:t>ancré</a:t>
            </a:r>
            <a:r>
              <a:rPr lang="en-US" sz="2800" b="0" i="0" kern="1200" dirty="0">
                <a:solidFill>
                  <a:schemeClr val="tx2">
                    <a:lumMod val="10000"/>
                  </a:schemeClr>
                </a:solidFill>
                <a:latin typeface="+mj-lt"/>
              </a:rPr>
              <a:t> au plus au </a:t>
            </a:r>
            <a:r>
              <a:rPr lang="en-US" sz="2800" b="0" i="0" kern="1200" dirty="0" err="1">
                <a:solidFill>
                  <a:schemeClr val="tx2">
                    <a:lumMod val="10000"/>
                  </a:schemeClr>
                </a:solidFill>
                <a:latin typeface="+mj-lt"/>
              </a:rPr>
              <a:t>niveau</a:t>
            </a:r>
            <a:r>
              <a:rPr lang="en-US" sz="2800" b="0" i="0" kern="1200" dirty="0">
                <a:solidFill>
                  <a:schemeClr val="tx2">
                    <a:lumMod val="10000"/>
                  </a:schemeClr>
                </a:solidFill>
                <a:latin typeface="+mj-lt"/>
              </a:rPr>
              <a:t> de </a:t>
            </a:r>
            <a:r>
              <a:rPr lang="en-US" sz="2800" b="0" i="0" kern="1200" dirty="0" err="1">
                <a:solidFill>
                  <a:schemeClr val="tx2">
                    <a:lumMod val="10000"/>
                  </a:schemeClr>
                </a:solidFill>
                <a:latin typeface="+mj-lt"/>
              </a:rPr>
              <a:t>l’entreprise</a:t>
            </a:r>
            <a:r>
              <a:rPr lang="en-US" sz="2800" b="0" i="0" kern="1200" dirty="0">
                <a:solidFill>
                  <a:schemeClr val="tx2">
                    <a:lumMod val="10000"/>
                  </a:schemeClr>
                </a:solidFill>
                <a:latin typeface="+mj-lt"/>
              </a:rPr>
              <a:t> (COMEX) et </a:t>
            </a:r>
            <a:r>
              <a:rPr lang="en-US" sz="2800" b="0" i="0" kern="1200" dirty="0" err="1">
                <a:solidFill>
                  <a:schemeClr val="tx2">
                    <a:lumMod val="10000"/>
                  </a:schemeClr>
                </a:solidFill>
                <a:latin typeface="+mj-lt"/>
              </a:rPr>
              <a:t>intégré</a:t>
            </a:r>
            <a:r>
              <a:rPr lang="en-US" sz="2800" b="0" i="0" kern="1200" dirty="0">
                <a:solidFill>
                  <a:schemeClr val="tx2">
                    <a:lumMod val="10000"/>
                  </a:schemeClr>
                </a:solidFill>
                <a:latin typeface="+mj-lt"/>
              </a:rPr>
              <a:t> dans les </a:t>
            </a:r>
            <a:r>
              <a:rPr lang="en-US" sz="2800" b="0" i="0" kern="1200" dirty="0" err="1">
                <a:solidFill>
                  <a:schemeClr val="tx2">
                    <a:lumMod val="10000"/>
                  </a:schemeClr>
                </a:solidFill>
                <a:latin typeface="+mj-lt"/>
              </a:rPr>
              <a:t>différents</a:t>
            </a:r>
            <a:r>
              <a:rPr lang="en-US" sz="2800" b="0" i="0" kern="1200" dirty="0">
                <a:solidFill>
                  <a:schemeClr val="tx2">
                    <a:lumMod val="10000"/>
                  </a:schemeClr>
                </a:solidFill>
                <a:latin typeface="+mj-lt"/>
              </a:rPr>
              <a:t> métiers</a:t>
            </a:r>
          </a:p>
          <a:p>
            <a:pPr marL="571500" indent="-571500" algn="l" defTabSz="2438280" hangingPunct="1">
              <a:lnSpc>
                <a:spcPct val="100000"/>
              </a:lnSpc>
              <a:spcBef>
                <a:spcPts val="1200"/>
              </a:spcBef>
              <a:spcAft>
                <a:spcPts val="2400"/>
              </a:spcAft>
              <a:buFont typeface="Arial" panose="020B0604020202020204" pitchFamily="34" charset="0"/>
              <a:buChar char="•"/>
              <a:defRPr/>
            </a:pPr>
            <a:r>
              <a:rPr lang="en-US" sz="2800" i="0" kern="1200" dirty="0">
                <a:solidFill>
                  <a:schemeClr val="tx2">
                    <a:lumMod val="10000"/>
                  </a:schemeClr>
                </a:solidFill>
                <a:latin typeface="+mj-lt"/>
              </a:rPr>
              <a:t>La mise en place de </a:t>
            </a:r>
            <a:r>
              <a:rPr lang="en-US" sz="2800" i="0" kern="1200" dirty="0" err="1">
                <a:solidFill>
                  <a:schemeClr val="tx2">
                    <a:lumMod val="10000"/>
                  </a:schemeClr>
                </a:solidFill>
                <a:latin typeface="+mj-lt"/>
              </a:rPr>
              <a:t>dispositifs</a:t>
            </a:r>
            <a:r>
              <a:rPr lang="en-US" sz="2800" i="0" kern="1200" dirty="0">
                <a:solidFill>
                  <a:schemeClr val="tx2">
                    <a:lumMod val="10000"/>
                  </a:schemeClr>
                </a:solidFill>
                <a:latin typeface="+mj-lt"/>
              </a:rPr>
              <a:t> internes </a:t>
            </a:r>
            <a:r>
              <a:rPr lang="en-US" sz="2800" b="0" i="0" kern="1200" dirty="0">
                <a:solidFill>
                  <a:schemeClr val="tx2">
                    <a:lumMod val="10000"/>
                  </a:schemeClr>
                </a:solidFill>
                <a:latin typeface="+mj-lt"/>
              </a:rPr>
              <a:t>pour </a:t>
            </a:r>
            <a:r>
              <a:rPr lang="en-US" sz="2800" b="0" i="0" kern="1200" dirty="0" err="1">
                <a:solidFill>
                  <a:schemeClr val="tx2">
                    <a:lumMod val="10000"/>
                  </a:schemeClr>
                </a:solidFill>
                <a:latin typeface="+mj-lt"/>
              </a:rPr>
              <a:t>intégrer</a:t>
            </a:r>
            <a:r>
              <a:rPr lang="en-US" sz="2800" b="0" i="0" kern="1200" dirty="0">
                <a:solidFill>
                  <a:schemeClr val="tx2">
                    <a:lumMod val="10000"/>
                  </a:schemeClr>
                </a:solidFill>
                <a:latin typeface="+mj-lt"/>
              </a:rPr>
              <a:t> les </a:t>
            </a:r>
            <a:r>
              <a:rPr lang="en-US" sz="2800" b="0" i="0" kern="1200" dirty="0" err="1">
                <a:solidFill>
                  <a:schemeClr val="tx2">
                    <a:lumMod val="10000"/>
                  </a:schemeClr>
                </a:solidFill>
                <a:latin typeface="+mj-lt"/>
              </a:rPr>
              <a:t>enjeux</a:t>
            </a:r>
            <a:r>
              <a:rPr lang="en-US" sz="2800" b="0" i="0" kern="1200" dirty="0">
                <a:solidFill>
                  <a:schemeClr val="tx2">
                    <a:lumMod val="10000"/>
                  </a:schemeClr>
                </a:solidFill>
                <a:latin typeface="+mj-lt"/>
              </a:rPr>
              <a:t> </a:t>
            </a:r>
            <a:r>
              <a:rPr lang="en-US" sz="2800" b="0" i="0" kern="1200" dirty="0" err="1">
                <a:solidFill>
                  <a:schemeClr val="tx2">
                    <a:lumMod val="10000"/>
                  </a:schemeClr>
                </a:solidFill>
                <a:latin typeface="+mj-lt"/>
              </a:rPr>
              <a:t>climatiques</a:t>
            </a:r>
            <a:r>
              <a:rPr lang="en-US" sz="2800" b="0" i="0" kern="1200" dirty="0">
                <a:solidFill>
                  <a:schemeClr val="tx2">
                    <a:lumMod val="10000"/>
                  </a:schemeClr>
                </a:solidFill>
                <a:latin typeface="+mj-lt"/>
              </a:rPr>
              <a:t> dans les </a:t>
            </a:r>
            <a:r>
              <a:rPr lang="en-US" sz="2800" b="0" i="0" kern="1200" dirty="0" err="1">
                <a:solidFill>
                  <a:schemeClr val="tx2">
                    <a:lumMod val="10000"/>
                  </a:schemeClr>
                </a:solidFill>
                <a:latin typeface="+mj-lt"/>
              </a:rPr>
              <a:t>différentes</a:t>
            </a:r>
            <a:r>
              <a:rPr lang="en-US" sz="2800" b="0" i="0" kern="1200" dirty="0">
                <a:solidFill>
                  <a:schemeClr val="tx2">
                    <a:lumMod val="10000"/>
                  </a:schemeClr>
                </a:solidFill>
                <a:latin typeface="+mj-lt"/>
              </a:rPr>
              <a:t> </a:t>
            </a:r>
            <a:r>
              <a:rPr lang="en-US" sz="2800" b="0" i="0" kern="1200" dirty="0" err="1">
                <a:solidFill>
                  <a:schemeClr val="tx2">
                    <a:lumMod val="10000"/>
                  </a:schemeClr>
                </a:solidFill>
                <a:latin typeface="+mj-lt"/>
              </a:rPr>
              <a:t>fonctions</a:t>
            </a:r>
            <a:r>
              <a:rPr lang="en-US" sz="2800" b="0" i="0" kern="1200" dirty="0">
                <a:solidFill>
                  <a:schemeClr val="tx2">
                    <a:lumMod val="10000"/>
                  </a:schemeClr>
                </a:solidFill>
                <a:latin typeface="+mj-lt"/>
              </a:rPr>
              <a:t> de </a:t>
            </a:r>
            <a:r>
              <a:rPr lang="en-US" sz="2800" b="0" i="0" kern="1200" dirty="0" err="1">
                <a:solidFill>
                  <a:schemeClr val="tx2">
                    <a:lumMod val="10000"/>
                  </a:schemeClr>
                </a:solidFill>
                <a:latin typeface="+mj-lt"/>
              </a:rPr>
              <a:t>l’entreprises</a:t>
            </a:r>
            <a:r>
              <a:rPr lang="en-US" sz="2800" b="0" i="0" kern="1200" dirty="0">
                <a:solidFill>
                  <a:schemeClr val="tx2">
                    <a:lumMod val="10000"/>
                  </a:schemeClr>
                </a:solidFill>
                <a:latin typeface="+mj-lt"/>
              </a:rPr>
              <a:t> et dans la </a:t>
            </a:r>
            <a:r>
              <a:rPr lang="en-US" sz="2800" b="0" i="0" kern="1200" dirty="0" err="1">
                <a:solidFill>
                  <a:schemeClr val="tx2">
                    <a:lumMod val="10000"/>
                  </a:schemeClr>
                </a:solidFill>
                <a:latin typeface="+mj-lt"/>
              </a:rPr>
              <a:t>prise</a:t>
            </a:r>
            <a:r>
              <a:rPr lang="en-US" sz="2800" b="0" i="0" kern="1200" dirty="0">
                <a:solidFill>
                  <a:schemeClr val="tx2">
                    <a:lumMod val="10000"/>
                  </a:schemeClr>
                </a:solidFill>
                <a:latin typeface="+mj-lt"/>
              </a:rPr>
              <a:t> de </a:t>
            </a:r>
            <a:r>
              <a:rPr lang="en-US" sz="2800" b="0" i="0" kern="1200" dirty="0" err="1">
                <a:solidFill>
                  <a:schemeClr val="tx2">
                    <a:lumMod val="10000"/>
                  </a:schemeClr>
                </a:solidFill>
                <a:latin typeface="+mj-lt"/>
              </a:rPr>
              <a:t>décision</a:t>
            </a:r>
            <a:r>
              <a:rPr lang="en-US" sz="2800" b="0" i="0" kern="1200" dirty="0">
                <a:solidFill>
                  <a:schemeClr val="tx2">
                    <a:lumMod val="10000"/>
                  </a:schemeClr>
                </a:solidFill>
                <a:latin typeface="+mj-lt"/>
              </a:rPr>
              <a:t> (prix interne du </a:t>
            </a:r>
            <a:r>
              <a:rPr lang="en-US" sz="2800" b="0" i="0" kern="1200" dirty="0" err="1">
                <a:solidFill>
                  <a:schemeClr val="tx2">
                    <a:lumMod val="10000"/>
                  </a:schemeClr>
                </a:solidFill>
                <a:latin typeface="+mj-lt"/>
              </a:rPr>
              <a:t>carbone</a:t>
            </a:r>
            <a:r>
              <a:rPr lang="en-US" sz="2800" b="0" i="0" kern="1200" dirty="0">
                <a:solidFill>
                  <a:schemeClr val="tx2">
                    <a:lumMod val="10000"/>
                  </a:schemeClr>
                </a:solidFill>
                <a:latin typeface="+mj-lt"/>
              </a:rPr>
              <a:t>, benchmarks de performance </a:t>
            </a:r>
            <a:r>
              <a:rPr lang="en-US" sz="2800" b="0" i="0" kern="1200" dirty="0" err="1">
                <a:solidFill>
                  <a:schemeClr val="tx2">
                    <a:lumMod val="10000"/>
                  </a:schemeClr>
                </a:solidFill>
                <a:latin typeface="+mj-lt"/>
              </a:rPr>
              <a:t>climat</a:t>
            </a:r>
            <a:r>
              <a:rPr lang="en-US" sz="2800" b="0" i="0" kern="1200" dirty="0">
                <a:solidFill>
                  <a:schemeClr val="tx2">
                    <a:lumMod val="10000"/>
                  </a:schemeClr>
                </a:solidFill>
                <a:latin typeface="+mj-lt"/>
              </a:rPr>
              <a:t>, cahier des charges avec des clauses </a:t>
            </a:r>
            <a:r>
              <a:rPr lang="en-US" sz="2800" b="0" i="0" kern="1200" dirty="0" err="1">
                <a:solidFill>
                  <a:schemeClr val="tx2">
                    <a:lumMod val="10000"/>
                  </a:schemeClr>
                </a:solidFill>
                <a:latin typeface="+mj-lt"/>
              </a:rPr>
              <a:t>particulières</a:t>
            </a:r>
            <a:r>
              <a:rPr lang="en-US" sz="2800" b="0" i="0" kern="1200" dirty="0">
                <a:solidFill>
                  <a:schemeClr val="tx2">
                    <a:lumMod val="10000"/>
                  </a:schemeClr>
                </a:solidFill>
                <a:latin typeface="+mj-lt"/>
              </a:rPr>
              <a:t> pour les </a:t>
            </a:r>
            <a:r>
              <a:rPr lang="en-US" sz="2800" b="0" i="0" kern="1200" dirty="0" err="1">
                <a:solidFill>
                  <a:schemeClr val="tx2">
                    <a:lumMod val="10000"/>
                  </a:schemeClr>
                </a:solidFill>
                <a:latin typeface="+mj-lt"/>
              </a:rPr>
              <a:t>achats</a:t>
            </a:r>
            <a:r>
              <a:rPr lang="en-US" sz="2800" b="0" i="0" kern="1200" dirty="0">
                <a:solidFill>
                  <a:schemeClr val="tx2">
                    <a:lumMod val="10000"/>
                  </a:schemeClr>
                </a:solidFill>
                <a:latin typeface="+mj-lt"/>
              </a:rPr>
              <a:t>…)</a:t>
            </a:r>
          </a:p>
          <a:p>
            <a:pPr marL="571500" indent="-571500" algn="l" defTabSz="2438280" hangingPunct="1">
              <a:lnSpc>
                <a:spcPct val="100000"/>
              </a:lnSpc>
              <a:spcBef>
                <a:spcPts val="1200"/>
              </a:spcBef>
              <a:spcAft>
                <a:spcPts val="2400"/>
              </a:spcAft>
              <a:buFont typeface="Arial" panose="020B0604020202020204" pitchFamily="34" charset="0"/>
              <a:buChar char="•"/>
              <a:defRPr/>
            </a:pPr>
            <a:r>
              <a:rPr lang="en-US" sz="2800" i="0" dirty="0">
                <a:solidFill>
                  <a:schemeClr val="tx2">
                    <a:lumMod val="10000"/>
                  </a:schemeClr>
                </a:solidFill>
                <a:latin typeface="+mj-lt"/>
              </a:rPr>
              <a:t>La remise en question des business models </a:t>
            </a:r>
            <a:r>
              <a:rPr lang="en-US" sz="2800" i="0" dirty="0" err="1">
                <a:solidFill>
                  <a:schemeClr val="tx2">
                    <a:lumMod val="10000"/>
                  </a:schemeClr>
                </a:solidFill>
                <a:latin typeface="+mj-lt"/>
              </a:rPr>
              <a:t>historiques</a:t>
            </a:r>
            <a:r>
              <a:rPr lang="en-US" sz="2800" i="0" dirty="0">
                <a:solidFill>
                  <a:schemeClr val="tx2">
                    <a:lumMod val="10000"/>
                  </a:schemeClr>
                </a:solidFill>
                <a:latin typeface="+mj-lt"/>
              </a:rPr>
              <a:t> de </a:t>
            </a:r>
            <a:r>
              <a:rPr lang="en-US" sz="2800" i="0" dirty="0" err="1">
                <a:solidFill>
                  <a:schemeClr val="tx2">
                    <a:lumMod val="10000"/>
                  </a:schemeClr>
                </a:solidFill>
                <a:latin typeface="+mj-lt"/>
              </a:rPr>
              <a:t>l’entreprise</a:t>
            </a:r>
            <a:r>
              <a:rPr lang="en-US" sz="2800" i="0" dirty="0">
                <a:solidFill>
                  <a:schemeClr val="tx2">
                    <a:lumMod val="10000"/>
                  </a:schemeClr>
                </a:solidFill>
                <a:latin typeface="+mj-lt"/>
              </a:rPr>
              <a:t> et </a:t>
            </a:r>
            <a:r>
              <a:rPr lang="en-US" sz="2800" i="0" dirty="0" err="1">
                <a:solidFill>
                  <a:schemeClr val="tx2">
                    <a:lumMod val="10000"/>
                  </a:schemeClr>
                </a:solidFill>
                <a:latin typeface="+mj-lt"/>
              </a:rPr>
              <a:t>l’identification</a:t>
            </a:r>
            <a:r>
              <a:rPr lang="en-US" sz="2800" i="0" dirty="0">
                <a:solidFill>
                  <a:schemeClr val="tx2">
                    <a:lumMod val="10000"/>
                  </a:schemeClr>
                </a:solidFill>
                <a:latin typeface="+mj-lt"/>
              </a:rPr>
              <a:t> de </a:t>
            </a:r>
            <a:r>
              <a:rPr lang="en-US" sz="2800" i="0" dirty="0" err="1">
                <a:solidFill>
                  <a:schemeClr val="tx2">
                    <a:lumMod val="10000"/>
                  </a:schemeClr>
                </a:solidFill>
                <a:latin typeface="+mj-lt"/>
              </a:rPr>
              <a:t>nouvelles</a:t>
            </a:r>
            <a:r>
              <a:rPr lang="en-US" sz="2800" i="0" dirty="0">
                <a:solidFill>
                  <a:schemeClr val="tx2">
                    <a:lumMod val="10000"/>
                  </a:schemeClr>
                </a:solidFill>
                <a:latin typeface="+mj-lt"/>
              </a:rPr>
              <a:t> </a:t>
            </a:r>
            <a:r>
              <a:rPr lang="en-US" sz="2800" i="0" dirty="0" err="1">
                <a:solidFill>
                  <a:schemeClr val="tx2">
                    <a:lumMod val="10000"/>
                  </a:schemeClr>
                </a:solidFill>
                <a:latin typeface="+mj-lt"/>
              </a:rPr>
              <a:t>activités</a:t>
            </a:r>
            <a:r>
              <a:rPr lang="en-US" sz="2800" i="0" dirty="0">
                <a:solidFill>
                  <a:schemeClr val="tx2">
                    <a:lumMod val="10000"/>
                  </a:schemeClr>
                </a:solidFill>
                <a:latin typeface="+mj-lt"/>
              </a:rPr>
              <a:t> </a:t>
            </a:r>
            <a:br>
              <a:rPr lang="en-US" sz="2800" i="0" dirty="0">
                <a:solidFill>
                  <a:schemeClr val="tx2">
                    <a:lumMod val="10000"/>
                  </a:schemeClr>
                </a:solidFill>
                <a:latin typeface="+mj-lt"/>
              </a:rPr>
            </a:br>
            <a:r>
              <a:rPr lang="en-US" sz="2800" b="0" i="0" dirty="0">
                <a:solidFill>
                  <a:schemeClr val="tx2">
                    <a:lumMod val="10000"/>
                  </a:schemeClr>
                </a:solidFill>
                <a:latin typeface="+mj-lt"/>
              </a:rPr>
              <a:t>(ex: </a:t>
            </a:r>
            <a:r>
              <a:rPr lang="en-US" sz="2800" b="0" i="0" dirty="0" err="1">
                <a:solidFill>
                  <a:schemeClr val="tx2">
                    <a:lumMod val="10000"/>
                  </a:schemeClr>
                </a:solidFill>
                <a:latin typeface="+mj-lt"/>
              </a:rPr>
              <a:t>Herta</a:t>
            </a:r>
            <a:r>
              <a:rPr lang="en-US" sz="2800" b="0" i="0" dirty="0">
                <a:solidFill>
                  <a:schemeClr val="tx2">
                    <a:lumMod val="10000"/>
                  </a:schemeClr>
                </a:solidFill>
                <a:latin typeface="+mj-lt"/>
              </a:rPr>
              <a:t>, </a:t>
            </a:r>
            <a:r>
              <a:rPr lang="en-US" sz="2800" b="0" i="0" dirty="0" err="1">
                <a:solidFill>
                  <a:schemeClr val="tx2">
                    <a:lumMod val="10000"/>
                  </a:schemeClr>
                </a:solidFill>
                <a:latin typeface="+mj-lt"/>
              </a:rPr>
              <a:t>usine</a:t>
            </a:r>
            <a:r>
              <a:rPr lang="en-US" sz="2800" b="0" i="0" dirty="0">
                <a:solidFill>
                  <a:schemeClr val="tx2">
                    <a:lumMod val="10000"/>
                  </a:schemeClr>
                </a:solidFill>
                <a:latin typeface="+mj-lt"/>
              </a:rPr>
              <a:t> Renault de </a:t>
            </a:r>
            <a:r>
              <a:rPr lang="en-US" sz="2800" b="0" i="0" dirty="0" err="1">
                <a:solidFill>
                  <a:schemeClr val="tx2">
                    <a:lumMod val="10000"/>
                  </a:schemeClr>
                </a:solidFill>
                <a:latin typeface="+mj-lt"/>
              </a:rPr>
              <a:t>Flins</a:t>
            </a:r>
            <a:r>
              <a:rPr lang="en-US" sz="2800" b="0" i="0" dirty="0">
                <a:solidFill>
                  <a:schemeClr val="tx2">
                    <a:lumMod val="10000"/>
                  </a:schemeClr>
                </a:solidFill>
                <a:latin typeface="+mj-lt"/>
              </a:rPr>
              <a:t>, Les 2 vaches, </a:t>
            </a:r>
            <a:r>
              <a:rPr lang="en-US" sz="2800" b="0" i="0" dirty="0" err="1">
                <a:solidFill>
                  <a:schemeClr val="tx2">
                    <a:lumMod val="10000"/>
                  </a:schemeClr>
                </a:solidFill>
                <a:latin typeface="+mj-lt"/>
              </a:rPr>
              <a:t>Forvia</a:t>
            </a:r>
            <a:r>
              <a:rPr lang="en-US" sz="2800" b="0" i="0" dirty="0">
                <a:solidFill>
                  <a:schemeClr val="tx2">
                    <a:lumMod val="10000"/>
                  </a:schemeClr>
                </a:solidFill>
                <a:latin typeface="+mj-lt"/>
              </a:rPr>
              <a:t>…)</a:t>
            </a:r>
            <a:endParaRPr lang="en-US" sz="2800" b="0" i="0" kern="1200" dirty="0">
              <a:solidFill>
                <a:schemeClr val="tx2">
                  <a:lumMod val="10000"/>
                </a:schemeClr>
              </a:solidFill>
              <a:latin typeface="+mj-lt"/>
            </a:endParaRPr>
          </a:p>
          <a:p>
            <a:pPr marL="571500" indent="-571500" algn="l" defTabSz="2438280" hangingPunct="1">
              <a:lnSpc>
                <a:spcPct val="100000"/>
              </a:lnSpc>
              <a:spcBef>
                <a:spcPts val="1200"/>
              </a:spcBef>
              <a:spcAft>
                <a:spcPts val="2400"/>
              </a:spcAft>
              <a:buFont typeface="Arial" panose="020B0604020202020204" pitchFamily="34" charset="0"/>
              <a:buChar char="•"/>
              <a:defRPr/>
            </a:pPr>
            <a:r>
              <a:rPr lang="en-US" sz="2800" i="0" kern="1200" dirty="0">
                <a:solidFill>
                  <a:schemeClr val="tx2">
                    <a:lumMod val="10000"/>
                  </a:schemeClr>
                </a:solidFill>
                <a:latin typeface="+mj-lt"/>
              </a:rPr>
              <a:t>La structuration d’un plan de </a:t>
            </a:r>
            <a:r>
              <a:rPr lang="en-US" sz="2800" i="0" kern="1200" dirty="0" err="1">
                <a:solidFill>
                  <a:schemeClr val="tx2">
                    <a:lumMod val="10000"/>
                  </a:schemeClr>
                </a:solidFill>
                <a:latin typeface="+mj-lt"/>
              </a:rPr>
              <a:t>financement</a:t>
            </a:r>
            <a:r>
              <a:rPr lang="en-US" sz="2800" i="0" kern="1200" dirty="0">
                <a:solidFill>
                  <a:schemeClr val="tx2">
                    <a:lumMod val="10000"/>
                  </a:schemeClr>
                </a:solidFill>
                <a:latin typeface="+mj-lt"/>
              </a:rPr>
              <a:t> </a:t>
            </a:r>
            <a:r>
              <a:rPr lang="en-US" sz="2800" b="0" i="0" kern="1200" dirty="0">
                <a:solidFill>
                  <a:schemeClr val="tx2">
                    <a:lumMod val="10000"/>
                  </a:schemeClr>
                </a:solidFill>
                <a:latin typeface="+mj-lt"/>
              </a:rPr>
              <a:t>pour assurer le bon </a:t>
            </a:r>
            <a:r>
              <a:rPr lang="en-US" sz="2800" b="0" i="0" kern="1200" dirty="0" err="1">
                <a:solidFill>
                  <a:schemeClr val="tx2">
                    <a:lumMod val="10000"/>
                  </a:schemeClr>
                </a:solidFill>
                <a:latin typeface="+mj-lt"/>
              </a:rPr>
              <a:t>déploiement</a:t>
            </a:r>
            <a:r>
              <a:rPr lang="en-US" sz="2800" b="0" i="0" kern="1200" dirty="0">
                <a:solidFill>
                  <a:schemeClr val="tx2">
                    <a:lumMod val="10000"/>
                  </a:schemeClr>
                </a:solidFill>
                <a:latin typeface="+mj-lt"/>
              </a:rPr>
              <a:t> des </a:t>
            </a:r>
            <a:r>
              <a:rPr lang="en-US" sz="2800" b="0" i="0" kern="1200" dirty="0" err="1">
                <a:solidFill>
                  <a:schemeClr val="tx2">
                    <a:lumMod val="10000"/>
                  </a:schemeClr>
                </a:solidFill>
                <a:latin typeface="+mj-lt"/>
              </a:rPr>
              <a:t>mesures</a:t>
            </a:r>
            <a:r>
              <a:rPr lang="en-US" sz="2800" b="0" i="0" kern="1200" dirty="0">
                <a:solidFill>
                  <a:schemeClr val="tx2">
                    <a:lumMod val="10000"/>
                  </a:schemeClr>
                </a:solidFill>
                <a:latin typeface="+mj-lt"/>
              </a:rPr>
              <a:t> </a:t>
            </a:r>
            <a:r>
              <a:rPr lang="en-US" sz="2800" b="0" i="0" kern="1200" dirty="0" err="1">
                <a:solidFill>
                  <a:schemeClr val="tx2">
                    <a:lumMod val="10000"/>
                  </a:schemeClr>
                </a:solidFill>
                <a:latin typeface="+mj-lt"/>
              </a:rPr>
              <a:t>envisagées</a:t>
            </a:r>
            <a:endParaRPr lang="en-US" sz="2800" b="0" i="0" kern="1200" dirty="0">
              <a:solidFill>
                <a:schemeClr val="tx2">
                  <a:lumMod val="10000"/>
                </a:schemeClr>
              </a:solidFill>
              <a:latin typeface="+mj-lt"/>
            </a:endParaRPr>
          </a:p>
        </p:txBody>
      </p:sp>
      <p:sp>
        <p:nvSpPr>
          <p:cNvPr id="45" name="Rectangle 44">
            <a:extLst>
              <a:ext uri="{FF2B5EF4-FFF2-40B4-BE49-F238E27FC236}">
                <a16:creationId xmlns:a16="http://schemas.microsoft.com/office/drawing/2014/main" id="{4E0535A0-C39B-486A-A561-294B87C6AC6E}"/>
              </a:ext>
            </a:extLst>
          </p:cNvPr>
          <p:cNvSpPr/>
          <p:nvPr/>
        </p:nvSpPr>
        <p:spPr>
          <a:xfrm>
            <a:off x="1236518" y="9681210"/>
            <a:ext cx="21032932" cy="646331"/>
          </a:xfrm>
          <a:prstGeom prst="rect">
            <a:avLst/>
          </a:prstGeom>
          <a:solidFill>
            <a:schemeClr val="bg1">
              <a:lumMod val="95000"/>
            </a:schemeClr>
          </a:solidFill>
        </p:spPr>
        <p:txBody>
          <a:bodyPr wrap="square">
            <a:spAutoFit/>
          </a:bodyPr>
          <a:lstStyle/>
          <a:p>
            <a:pPr defTabSz="2438280" hangingPunct="1">
              <a:lnSpc>
                <a:spcPct val="100000"/>
              </a:lnSpc>
              <a:defRPr/>
            </a:pPr>
            <a:r>
              <a:rPr lang="fr-FR" sz="3600" i="0" kern="1200" dirty="0">
                <a:solidFill>
                  <a:prstClr val="black"/>
                </a:solidFill>
                <a:latin typeface="+mj-lt"/>
              </a:rPr>
              <a:t>La mise en œuvre devient désormais le critère différentiant et la clé de voute des engagements climatiques</a:t>
            </a:r>
            <a:endParaRPr lang="en-US" sz="3600" i="0" kern="1200" dirty="0">
              <a:solidFill>
                <a:prstClr val="black"/>
              </a:solidFill>
              <a:latin typeface="+mj-lt"/>
            </a:endParaRPr>
          </a:p>
        </p:txBody>
      </p:sp>
      <p:sp>
        <p:nvSpPr>
          <p:cNvPr id="3" name="Titre 1">
            <a:extLst>
              <a:ext uri="{FF2B5EF4-FFF2-40B4-BE49-F238E27FC236}">
                <a16:creationId xmlns:a16="http://schemas.microsoft.com/office/drawing/2014/main" id="{EA5D8FAC-8340-AA6E-7AC1-1A2F9EF2CD30}"/>
              </a:ext>
            </a:extLst>
          </p:cNvPr>
          <p:cNvSpPr>
            <a:spLocks noGrp="1"/>
          </p:cNvSpPr>
          <p:nvPr>
            <p:ph type="title"/>
          </p:nvPr>
        </p:nvSpPr>
        <p:spPr>
          <a:xfrm>
            <a:off x="1236518" y="1188975"/>
            <a:ext cx="22880782" cy="1675020"/>
          </a:xfrm>
        </p:spPr>
        <p:txBody>
          <a:bodyPr>
            <a:noAutofit/>
          </a:bodyPr>
          <a:lstStyle/>
          <a:p>
            <a:r>
              <a:rPr lang="fr-FR" sz="5400" dirty="0"/>
              <a:t>Etape 4 l Mise en œuvre, suivi et ajustement des trajectoires</a:t>
            </a:r>
          </a:p>
        </p:txBody>
      </p:sp>
    </p:spTree>
    <p:extLst>
      <p:ext uri="{BB962C8B-B14F-4D97-AF65-F5344CB8AC3E}">
        <p14:creationId xmlns:p14="http://schemas.microsoft.com/office/powerpoint/2010/main" val="20805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1460C3-976F-9A0B-41B8-3C849A7194BA}"/>
              </a:ext>
            </a:extLst>
          </p:cNvPr>
          <p:cNvSpPr>
            <a:spLocks noGrp="1"/>
          </p:cNvSpPr>
          <p:nvPr>
            <p:ph type="body" sz="quarter" idx="13"/>
          </p:nvPr>
        </p:nvSpPr>
        <p:spPr/>
        <p:txBody>
          <a:bodyPr/>
          <a:lstStyle/>
          <a:p>
            <a:r>
              <a:rPr lang="fr-FR" dirty="0"/>
              <a:t>Glossaire des termes principaux</a:t>
            </a:r>
          </a:p>
        </p:txBody>
      </p:sp>
    </p:spTree>
    <p:extLst>
      <p:ext uri="{BB962C8B-B14F-4D97-AF65-F5344CB8AC3E}">
        <p14:creationId xmlns:p14="http://schemas.microsoft.com/office/powerpoint/2010/main" val="317100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4EB11307-1C3E-A499-C123-6002E2454A2A}"/>
              </a:ext>
            </a:extLst>
          </p:cNvPr>
          <p:cNvSpPr txBox="1"/>
          <p:nvPr/>
        </p:nvSpPr>
        <p:spPr>
          <a:xfrm>
            <a:off x="1233942" y="6237483"/>
            <a:ext cx="22233515" cy="6058133"/>
          </a:xfrm>
          <a:prstGeom prst="rect">
            <a:avLst/>
          </a:prstGeom>
          <a:noFill/>
        </p:spPr>
        <p:txBody>
          <a:bodyPr wrap="square" rtlCol="0">
            <a:spAutoFit/>
          </a:bodyPr>
          <a:lstStyle/>
          <a:p>
            <a:pPr algn="l">
              <a:lnSpc>
                <a:spcPct val="100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GES</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Les gaz à effet de serre ne contiennent pas uniquement le CO2 mais d’autres gaz dont :</a:t>
            </a:r>
          </a:p>
          <a:p>
            <a:pPr algn="l">
              <a:lnSpc>
                <a:spcPct val="107000"/>
              </a:lnSpc>
              <a:spcAft>
                <a:spcPts val="1600"/>
              </a:spcAft>
            </a:pP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Les GES n’ont pas tous le même impact sur le climat. </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Pour mesurer les impacts de chaque gaz on utilise la notion de PRG (Potentiel de Réchauffement Global).</a:t>
            </a:r>
          </a:p>
        </p:txBody>
      </p:sp>
      <p:sp>
        <p:nvSpPr>
          <p:cNvPr id="8" name="ZoneTexte 7">
            <a:extLst>
              <a:ext uri="{FF2B5EF4-FFF2-40B4-BE49-F238E27FC236}">
                <a16:creationId xmlns:a16="http://schemas.microsoft.com/office/drawing/2014/main" id="{468D37B3-E3C1-1203-68BD-435AE3FEC9F4}"/>
              </a:ext>
            </a:extLst>
          </p:cNvPr>
          <p:cNvSpPr txBox="1"/>
          <p:nvPr/>
        </p:nvSpPr>
        <p:spPr>
          <a:xfrm>
            <a:off x="1236518" y="2773151"/>
            <a:ext cx="22233515" cy="3043205"/>
          </a:xfrm>
          <a:prstGeom prst="rect">
            <a:avLst/>
          </a:prstGeom>
          <a:noFill/>
        </p:spPr>
        <p:txBody>
          <a:bodyPr wrap="square" rtlCol="0">
            <a:spAutoFit/>
          </a:bodyPr>
          <a:lstStyle/>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IMPACTS ENVIRONNEMENTAUX</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Le concept d'impact environnemental désigne l'ensemble des modifications qualitatives, quantitatives et fonctionnelles de l’environnement (négatives ou positives) engendrées par un projet, un processus, un procédé, un ou des organismes et un ou des produits, de sa conception à sa « fin de vie ».</a:t>
            </a:r>
          </a:p>
          <a:p>
            <a:pPr algn="just">
              <a:lnSpc>
                <a:spcPct val="107000"/>
              </a:lnSpc>
              <a:spcAft>
                <a:spcPts val="1600"/>
              </a:spcAf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Un « impact environnemental » est engendré par une substance qui est prélevée de l’environnement ou émise vers l’environnement (par exemple rejet de substance chimiques dans l’eau, prélèvement d’arbres pour déforester un terrain et l’utiliser à usage agricole).</a:t>
            </a:r>
          </a:p>
        </p:txBody>
      </p:sp>
      <p:pic>
        <p:nvPicPr>
          <p:cNvPr id="10" name="Picture 1">
            <a:extLst>
              <a:ext uri="{FF2B5EF4-FFF2-40B4-BE49-F238E27FC236}">
                <a16:creationId xmlns:a16="http://schemas.microsoft.com/office/drawing/2014/main" id="{60E4AA74-271A-472D-CE41-E8C571A86898}"/>
              </a:ext>
            </a:extLst>
          </p:cNvPr>
          <p:cNvPicPr>
            <a:picLocks noChangeAspect="1"/>
          </p:cNvPicPr>
          <p:nvPr/>
        </p:nvPicPr>
        <p:blipFill>
          <a:blip r:embed="rId2"/>
          <a:stretch>
            <a:fillRect/>
          </a:stretch>
        </p:blipFill>
        <p:spPr>
          <a:xfrm>
            <a:off x="1233942" y="7234973"/>
            <a:ext cx="7144183" cy="3833541"/>
          </a:xfrm>
          <a:prstGeom prst="rect">
            <a:avLst/>
          </a:prstGeom>
        </p:spPr>
      </p:pic>
      <p:sp>
        <p:nvSpPr>
          <p:cNvPr id="2" name="Slide Number Placeholder 6">
            <a:extLst>
              <a:ext uri="{FF2B5EF4-FFF2-40B4-BE49-F238E27FC236}">
                <a16:creationId xmlns:a16="http://schemas.microsoft.com/office/drawing/2014/main" id="{16C201B6-ADF3-EC1D-2A5C-66D409E7356E}"/>
              </a:ext>
            </a:extLst>
          </p:cNvPr>
          <p:cNvSpPr>
            <a:spLocks noGrp="1"/>
          </p:cNvSpPr>
          <p:nvPr>
            <p:ph type="sldNum" sz="quarter" idx="15"/>
          </p:nvPr>
        </p:nvSpPr>
        <p:spPr>
          <a:xfrm>
            <a:off x="23765640" y="13067098"/>
            <a:ext cx="362279"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12</a:t>
            </a:fld>
            <a:endParaRPr lang="fr-FR" kern="1200" dirty="0">
              <a:solidFill>
                <a:schemeClr val="bg1"/>
              </a:solidFill>
              <a:latin typeface="+mj-lt"/>
            </a:endParaRPr>
          </a:p>
        </p:txBody>
      </p:sp>
    </p:spTree>
    <p:extLst>
      <p:ext uri="{BB962C8B-B14F-4D97-AF65-F5344CB8AC3E}">
        <p14:creationId xmlns:p14="http://schemas.microsoft.com/office/powerpoint/2010/main" val="31263092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AA72610E-2804-6673-890E-9F1AB0BAB569}"/>
              </a:ext>
            </a:extLst>
          </p:cNvPr>
          <p:cNvPicPr>
            <a:picLocks noChangeAspect="1"/>
          </p:cNvPicPr>
          <p:nvPr/>
        </p:nvPicPr>
        <p:blipFill rotWithShape="1">
          <a:blip r:embed="rId2"/>
          <a:srcRect l="8981" r="16512"/>
          <a:stretch/>
        </p:blipFill>
        <p:spPr>
          <a:xfrm>
            <a:off x="4095750" y="8959841"/>
            <a:ext cx="6115050" cy="3901940"/>
          </a:xfrm>
          <a:prstGeom prst="rect">
            <a:avLst/>
          </a:prstGeom>
        </p:spPr>
      </p:pic>
      <p:sp>
        <p:nvSpPr>
          <p:cNvPr id="2" name="Slide Number Placeholder 6">
            <a:extLst>
              <a:ext uri="{FF2B5EF4-FFF2-40B4-BE49-F238E27FC236}">
                <a16:creationId xmlns:a16="http://schemas.microsoft.com/office/drawing/2014/main" id="{73934BCC-5630-30FE-80EB-8888D3999719}"/>
              </a:ext>
            </a:extLst>
          </p:cNvPr>
          <p:cNvSpPr>
            <a:spLocks noGrp="1"/>
          </p:cNvSpPr>
          <p:nvPr>
            <p:ph type="sldNum" sz="quarter" idx="15"/>
          </p:nvPr>
        </p:nvSpPr>
        <p:spPr>
          <a:xfrm>
            <a:off x="23765640" y="13067098"/>
            <a:ext cx="362279"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13</a:t>
            </a:fld>
            <a:endParaRPr lang="fr-FR" kern="1200" dirty="0">
              <a:solidFill>
                <a:schemeClr val="bg1"/>
              </a:solidFill>
              <a:latin typeface="+mj-lt"/>
            </a:endParaRPr>
          </a:p>
        </p:txBody>
      </p:sp>
      <p:sp>
        <p:nvSpPr>
          <p:cNvPr id="10" name="ZoneTexte 9">
            <a:extLst>
              <a:ext uri="{FF2B5EF4-FFF2-40B4-BE49-F238E27FC236}">
                <a16:creationId xmlns:a16="http://schemas.microsoft.com/office/drawing/2014/main" id="{EBD6002D-8104-2595-49F0-A502B1B65C02}"/>
              </a:ext>
            </a:extLst>
          </p:cNvPr>
          <p:cNvSpPr txBox="1"/>
          <p:nvPr/>
        </p:nvSpPr>
        <p:spPr>
          <a:xfrm>
            <a:off x="1236517" y="7289720"/>
            <a:ext cx="22233515" cy="2882840"/>
          </a:xfrm>
          <a:prstGeom prst="rect">
            <a:avLst/>
          </a:prstGeom>
          <a:noFill/>
        </p:spPr>
        <p:txBody>
          <a:bodyPr wrap="square" rtlCol="0">
            <a:spAutoFit/>
          </a:bodyPr>
          <a:lstStyle/>
          <a:p>
            <a:pPr algn="l">
              <a:lnSpc>
                <a:spcPct val="100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FACTEURS D’ÉMISSIONS</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Ils permettent de convertir les données d’une activité ou d’un produit en émissions de GES ou en</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impact environnemental</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Prenons un exemple, une entreprise dispose de factures d’électricité en KWH. Pour connaitre l’équivalent CO2 émis par la consommation de cette électricité on utilise un facteur d’émission pour passer de données en KWH en CO2 équivalent. Ce facteur d’émission dépendra donc du mode de production de l’électricité du pays.</a:t>
            </a:r>
          </a:p>
          <a:p>
            <a:pPr algn="l">
              <a:lnSpc>
                <a:spcPct val="100000"/>
              </a:lnSpc>
              <a:spcAft>
                <a:spcPts val="1600"/>
              </a:spcAf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Autres exemples :</a:t>
            </a:r>
          </a:p>
        </p:txBody>
      </p:sp>
      <p:sp>
        <p:nvSpPr>
          <p:cNvPr id="11" name="ZoneTexte 10">
            <a:extLst>
              <a:ext uri="{FF2B5EF4-FFF2-40B4-BE49-F238E27FC236}">
                <a16:creationId xmlns:a16="http://schemas.microsoft.com/office/drawing/2014/main" id="{6A1F8EE2-6B2E-ED00-2B5C-894C8CC135AA}"/>
              </a:ext>
            </a:extLst>
          </p:cNvPr>
          <p:cNvSpPr txBox="1"/>
          <p:nvPr/>
        </p:nvSpPr>
        <p:spPr>
          <a:xfrm>
            <a:off x="1236518" y="2773151"/>
            <a:ext cx="22233515" cy="4078039"/>
          </a:xfrm>
          <a:prstGeom prst="rect">
            <a:avLst/>
          </a:prstGeom>
          <a:noFill/>
        </p:spPr>
        <p:txBody>
          <a:bodyPr wrap="square" rtlCol="0">
            <a:spAutoFit/>
          </a:bodyPr>
          <a:lstStyle/>
          <a:p>
            <a:pPr algn="l">
              <a:lnSpc>
                <a:spcPct val="100000"/>
              </a:lnSpc>
              <a:spcBef>
                <a:spcPts val="1200"/>
              </a:spcBef>
              <a:spcAft>
                <a:spcPts val="1200"/>
              </a:spcAft>
            </a:pPr>
            <a:r>
              <a:rPr lang="fr-FR" sz="2800" i="0" dirty="0">
                <a:latin typeface="Calibri" panose="020F0502020204030204" pitchFamily="34" charset="0"/>
                <a:ea typeface="Calibri" panose="020F0502020204030204" pitchFamily="34" charset="0"/>
                <a:cs typeface="Times New Roman" panose="02020603050405020304" pitchFamily="18" charset="0"/>
              </a:rPr>
              <a:t>PRG</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Le potentiel de réchauffement global est le pouvoir réchauffant d'une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4" tooltip="Masse">
                  <a:extLst>
                    <a:ext uri="{A12FA001-AC4F-418D-AE19-62706E023703}">
                      <ahyp:hlinkClr xmlns:ahyp="http://schemas.microsoft.com/office/drawing/2018/hyperlinkcolor" val="tx"/>
                    </a:ext>
                  </a:extLst>
                </a:hlinkClick>
              </a:rPr>
              <a:t>masse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d'un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5" tooltip="Gaz à effet de serre">
                  <a:extLst>
                    <a:ext uri="{A12FA001-AC4F-418D-AE19-62706E023703}">
                      <ahyp:hlinkClr xmlns:ahyp="http://schemas.microsoft.com/office/drawing/2018/hyperlinkcolor" val="tx"/>
                    </a:ext>
                  </a:extLst>
                </a:hlinkClick>
              </a:rPr>
              <a:t>gaz à effet de serre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(par exemple un kilogramme), rapporté au pouvoir réchauffant de la même masse de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6" tooltip="Dioxyde de carbone">
                  <a:extLst>
                    <a:ext uri="{A12FA001-AC4F-418D-AE19-62706E023703}">
                      <ahyp:hlinkClr xmlns:ahyp="http://schemas.microsoft.com/office/drawing/2018/hyperlinkcolor" val="tx"/>
                    </a:ext>
                  </a:extLst>
                </a:hlinkClick>
              </a:rPr>
              <a:t>dioxyde de carbone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pour une durée considérée, souvent de 100 ans. </a:t>
            </a:r>
          </a:p>
          <a:p>
            <a:pPr algn="just">
              <a:lnSpc>
                <a:spcPct val="100000"/>
              </a:lnSpc>
              <a:spcBef>
                <a:spcPts val="1200"/>
              </a:spcBef>
              <a:spcAft>
                <a:spcPts val="1200"/>
              </a:spcAf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Les estimations généralement utilisées sont les suivantes :</a:t>
            </a:r>
            <a:endParaRPr lang="fr-FR" sz="2800" i="0" dirty="0">
              <a:solidFill>
                <a:schemeClr val="tx2">
                  <a:lumMod val="10000"/>
                </a:schemeClr>
              </a:solidFill>
              <a:latin typeface="Times New Roman" panose="02020603050405020304" pitchFamily="18" charset="0"/>
              <a:ea typeface="Times New Roman" panose="02020603050405020304" pitchFamily="18" charset="0"/>
            </a:endParaRPr>
          </a:p>
          <a:p>
            <a:pPr marL="685800" indent="-685800" algn="just">
              <a:lnSpc>
                <a:spcPct val="100000"/>
              </a:lnSpc>
              <a:spcAft>
                <a:spcPts val="240"/>
              </a:spcAft>
              <a:buSzPts val="1000"/>
              <a:buFont typeface="Symbol" panose="05050102010706020507" pitchFamily="18" charset="2"/>
              <a:buChar char=""/>
              <a:tabLst>
                <a:tab pos="914400" algn="l"/>
              </a:tabLs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6" tooltip="Dioxyde de carbone">
                  <a:extLst>
                    <a:ext uri="{A12FA001-AC4F-418D-AE19-62706E023703}">
                      <ahyp:hlinkClr xmlns:ahyp="http://schemas.microsoft.com/office/drawing/2018/hyperlinkcolor" val="tx"/>
                    </a:ext>
                  </a:extLst>
                </a:hlinkClick>
              </a:rPr>
              <a:t>dioxyde de carbone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CO2 : 1 ;</a:t>
            </a:r>
          </a:p>
          <a:p>
            <a:pPr marL="685800" indent="-685800" algn="just">
              <a:lnSpc>
                <a:spcPct val="100000"/>
              </a:lnSpc>
              <a:spcAft>
                <a:spcPts val="240"/>
              </a:spcAft>
              <a:buSzPts val="1000"/>
              <a:buFont typeface="Symbol" panose="05050102010706020507" pitchFamily="18" charset="2"/>
              <a:buChar char=""/>
              <a:tabLst>
                <a:tab pos="914400" algn="l"/>
              </a:tabLs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7" tooltip="Méthane">
                  <a:extLst>
                    <a:ext uri="{A12FA001-AC4F-418D-AE19-62706E023703}">
                      <ahyp:hlinkClr xmlns:ahyp="http://schemas.microsoft.com/office/drawing/2018/hyperlinkcolor" val="tx"/>
                    </a:ext>
                  </a:extLst>
                </a:hlinkClick>
              </a:rPr>
              <a:t>méthane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CH4 : 27,9 ; </a:t>
            </a:r>
          </a:p>
          <a:p>
            <a:pPr marL="685800" indent="-685800" algn="just">
              <a:lnSpc>
                <a:spcPct val="100000"/>
              </a:lnSpc>
              <a:spcAft>
                <a:spcPts val="240"/>
              </a:spcAft>
              <a:buSzPts val="1000"/>
              <a:buFont typeface="Symbol" panose="05050102010706020507" pitchFamily="18" charset="2"/>
              <a:buChar char=""/>
              <a:tabLst>
                <a:tab pos="914400" algn="l"/>
              </a:tabLs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8" tooltip="Protoxyde d'azote">
                  <a:extLst>
                    <a:ext uri="{A12FA001-AC4F-418D-AE19-62706E023703}">
                      <ahyp:hlinkClr xmlns:ahyp="http://schemas.microsoft.com/office/drawing/2018/hyperlinkcolor" val="tx"/>
                    </a:ext>
                  </a:extLst>
                </a:hlinkClick>
              </a:rPr>
              <a:t>protoxyde d'azote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N2O : 273 ;</a:t>
            </a:r>
          </a:p>
          <a:p>
            <a:pPr marL="685800" indent="-685800" algn="just">
              <a:lnSpc>
                <a:spcPct val="100000"/>
              </a:lnSpc>
              <a:spcAft>
                <a:spcPts val="240"/>
              </a:spcAft>
              <a:buSzPts val="1000"/>
              <a:buFont typeface="Symbol" panose="05050102010706020507" pitchFamily="18" charset="2"/>
              <a:buChar char=""/>
              <a:tabLst>
                <a:tab pos="914400" algn="l"/>
              </a:tabLs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9" tooltip="Hexafluorure de soufre">
                  <a:extLst>
                    <a:ext uri="{A12FA001-AC4F-418D-AE19-62706E023703}">
                      <ahyp:hlinkClr xmlns:ahyp="http://schemas.microsoft.com/office/drawing/2018/hyperlinkcolor" val="tx"/>
                    </a:ext>
                  </a:extLst>
                </a:hlinkClick>
              </a:rPr>
              <a:t>hexafluorure de soufre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SF6 : 25 200.</a:t>
            </a:r>
          </a:p>
        </p:txBody>
      </p:sp>
    </p:spTree>
    <p:extLst>
      <p:ext uri="{BB962C8B-B14F-4D97-AF65-F5344CB8AC3E}">
        <p14:creationId xmlns:p14="http://schemas.microsoft.com/office/powerpoint/2010/main" val="39936781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8AC9F349-1193-A09F-1E12-AE4E81066780}"/>
              </a:ext>
            </a:extLst>
          </p:cNvPr>
          <p:cNvPicPr>
            <a:picLocks noChangeAspect="1"/>
          </p:cNvPicPr>
          <p:nvPr/>
        </p:nvPicPr>
        <p:blipFill>
          <a:blip r:embed="rId2"/>
          <a:stretch>
            <a:fillRect/>
          </a:stretch>
        </p:blipFill>
        <p:spPr>
          <a:xfrm>
            <a:off x="1236518" y="3296371"/>
            <a:ext cx="8840129" cy="4993853"/>
          </a:xfrm>
          <a:prstGeom prst="rect">
            <a:avLst/>
          </a:prstGeom>
        </p:spPr>
      </p:pic>
      <p:sp>
        <p:nvSpPr>
          <p:cNvPr id="18" name="ZoneTexte 17">
            <a:extLst>
              <a:ext uri="{FF2B5EF4-FFF2-40B4-BE49-F238E27FC236}">
                <a16:creationId xmlns:a16="http://schemas.microsoft.com/office/drawing/2014/main" id="{C455CF1D-7BB0-AB90-0223-25804C759619}"/>
              </a:ext>
            </a:extLst>
          </p:cNvPr>
          <p:cNvSpPr txBox="1"/>
          <p:nvPr/>
        </p:nvSpPr>
        <p:spPr>
          <a:xfrm>
            <a:off x="10633805" y="2773151"/>
            <a:ext cx="13312974" cy="3658759"/>
          </a:xfrm>
          <a:prstGeom prst="rect">
            <a:avLst/>
          </a:prstGeom>
          <a:noFill/>
        </p:spPr>
        <p:txBody>
          <a:bodyPr wrap="square">
            <a:spAutoFit/>
          </a:bodyPr>
          <a:lstStyle/>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GIEC</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 </a:t>
            </a:r>
            <a:r>
              <a:rPr lang="fr-FR" sz="2800" i="0"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Comprendre le GIEC | Ministères Écologie Énergie Territoires (ecologie.gouv.fr)</a:t>
            </a: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ADEME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800" i="0"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Nos missions - Agence de la transition écologique (ademe.fr)</a:t>
            </a:r>
            <a:endParaRPr lang="fr-FR" sz="2800" i="0"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BILAN CARBONE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800" i="0"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Comment établir le bilan carbone d'une entreprise ? | economie.gouv.fr</a:t>
            </a: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Accueil - Bilans GES (ademe.fr)</a:t>
            </a: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GHG PROTOCOL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800" i="0" u="sng"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Homepage</a:t>
            </a:r>
            <a:r>
              <a:rPr lang="fr-FR" sz="2800" i="0" u="sng"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 | GHG Protocol</a:t>
            </a: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6">
            <a:extLst>
              <a:ext uri="{FF2B5EF4-FFF2-40B4-BE49-F238E27FC236}">
                <a16:creationId xmlns:a16="http://schemas.microsoft.com/office/drawing/2014/main" id="{DEABA8DB-8B4D-D1EE-27F4-DAF76761027B}"/>
              </a:ext>
            </a:extLst>
          </p:cNvPr>
          <p:cNvSpPr>
            <a:spLocks noGrp="1"/>
          </p:cNvSpPr>
          <p:nvPr>
            <p:ph type="sldNum" sz="quarter" idx="15"/>
          </p:nvPr>
        </p:nvSpPr>
        <p:spPr>
          <a:xfrm>
            <a:off x="23765640" y="13067098"/>
            <a:ext cx="362279"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14</a:t>
            </a:fld>
            <a:endParaRPr lang="fr-FR" kern="1200" dirty="0">
              <a:solidFill>
                <a:schemeClr val="bg1"/>
              </a:solidFill>
              <a:latin typeface="+mj-lt"/>
            </a:endParaRPr>
          </a:p>
        </p:txBody>
      </p:sp>
      <p:sp>
        <p:nvSpPr>
          <p:cNvPr id="9" name="ZoneTexte 8">
            <a:extLst>
              <a:ext uri="{FF2B5EF4-FFF2-40B4-BE49-F238E27FC236}">
                <a16:creationId xmlns:a16="http://schemas.microsoft.com/office/drawing/2014/main" id="{229DCEE1-6873-5E32-E21C-31B06C2D8891}"/>
              </a:ext>
            </a:extLst>
          </p:cNvPr>
          <p:cNvSpPr txBox="1"/>
          <p:nvPr/>
        </p:nvSpPr>
        <p:spPr>
          <a:xfrm>
            <a:off x="1236518" y="2773151"/>
            <a:ext cx="9397287" cy="523220"/>
          </a:xfrm>
          <a:prstGeom prst="rect">
            <a:avLst/>
          </a:prstGeom>
          <a:noFill/>
        </p:spPr>
        <p:txBody>
          <a:bodyPr wrap="square" rtlCol="0">
            <a:spAutoFit/>
          </a:bodyPr>
          <a:lstStyle/>
          <a:p>
            <a:pPr algn="l">
              <a:lnSpc>
                <a:spcPct val="100000"/>
              </a:lnSpc>
              <a:spcBef>
                <a:spcPts val="1200"/>
              </a:spcBef>
              <a:spcAft>
                <a:spcPts val="1200"/>
              </a:spcAft>
            </a:pPr>
            <a:r>
              <a:rPr lang="fr-FR" sz="2800" i="0" dirty="0">
                <a:latin typeface="Calibri" panose="020F0502020204030204" pitchFamily="34" charset="0"/>
                <a:ea typeface="Calibri" panose="020F0502020204030204" pitchFamily="34" charset="0"/>
                <a:cs typeface="Times New Roman" panose="02020603050405020304" pitchFamily="18" charset="0"/>
              </a:rPr>
              <a:t>SCOPE 1 / SCOPE 2 / SCOPE 3</a:t>
            </a:r>
            <a:endPar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1E043E04-0A9B-C228-AE02-3ECC602F7905}"/>
              </a:ext>
            </a:extLst>
          </p:cNvPr>
          <p:cNvSpPr txBox="1"/>
          <p:nvPr/>
        </p:nvSpPr>
        <p:spPr>
          <a:xfrm>
            <a:off x="1236517" y="8280320"/>
            <a:ext cx="22233515" cy="3965253"/>
          </a:xfrm>
          <a:prstGeom prst="rect">
            <a:avLst/>
          </a:prstGeom>
          <a:noFill/>
        </p:spPr>
        <p:txBody>
          <a:bodyPr wrap="square" rtlCol="0">
            <a:spAutoFit/>
          </a:bodyPr>
          <a:lstStyle/>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ACCORDS DE PARIS</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L'accord de Paris, souvent appelé accord de Paris sur le climat, est un traité international sur le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8" tooltip="Réchauffement climatique">
                  <a:extLst>
                    <a:ext uri="{A12FA001-AC4F-418D-AE19-62706E023703}">
                      <ahyp:hlinkClr xmlns:ahyp="http://schemas.microsoft.com/office/drawing/2018/hyperlinkcolor" val="tx"/>
                    </a:ext>
                  </a:extLst>
                </a:hlinkClick>
              </a:rPr>
              <a:t>réchauffement climatique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adopté en 2015. Il concerne l'</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9" tooltip="Atténuation du changement climatique">
                  <a:extLst>
                    <a:ext uri="{A12FA001-AC4F-418D-AE19-62706E023703}">
                      <ahyp:hlinkClr xmlns:ahyp="http://schemas.microsoft.com/office/drawing/2018/hyperlinkcolor" val="tx"/>
                    </a:ext>
                  </a:extLst>
                </a:hlinkClick>
              </a:rPr>
              <a:t>atténuation</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et l'</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10" tooltip="Adaptation au changement climatique">
                  <a:extLst>
                    <a:ext uri="{A12FA001-AC4F-418D-AE19-62706E023703}">
                      <ahyp:hlinkClr xmlns:ahyp="http://schemas.microsoft.com/office/drawing/2018/hyperlinkcolor" val="tx"/>
                    </a:ext>
                  </a:extLst>
                </a:hlinkClick>
              </a:rPr>
              <a:t>adaptation</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au changement climatique ainsi que leur financement. L'accord est négocié par 196 parties lors de la conférence de Paris de 2015 sur les changements climatiques, en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11" tooltip="France">
                  <a:extLst>
                    <a:ext uri="{A12FA001-AC4F-418D-AE19-62706E023703}">
                      <ahyp:hlinkClr xmlns:ahyp="http://schemas.microsoft.com/office/drawing/2018/hyperlinkcolor" val="tx"/>
                    </a:ext>
                  </a:extLst>
                </a:hlinkClick>
              </a:rPr>
              <a:t>France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1600"/>
              </a:spcAf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L'objectif à long terme de l'accord de Paris en matière de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12" tooltip="Température">
                  <a:extLst>
                    <a:ext uri="{A12FA001-AC4F-418D-AE19-62706E023703}">
                      <ahyp:hlinkClr xmlns:ahyp="http://schemas.microsoft.com/office/drawing/2018/hyperlinkcolor" val="tx"/>
                    </a:ext>
                  </a:extLst>
                </a:hlinkClick>
              </a:rPr>
              <a:t>température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est de maintenir l'augmentation de la température moyenne de la planète bien en dessous de 2 °C par rapport aux niveaux préindustriels, et de préférence de limiter l'augmentation à 1,5°C, en reconnaissant que cela réduirait considérablement les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13" tooltip="Enjeux du réchauffement climatique">
                  <a:extLst>
                    <a:ext uri="{A12FA001-AC4F-418D-AE19-62706E023703}">
                      <ahyp:hlinkClr xmlns:ahyp="http://schemas.microsoft.com/office/drawing/2018/hyperlinkcolor" val="tx"/>
                    </a:ext>
                  </a:extLst>
                </a:hlinkClick>
              </a:rPr>
              <a:t>impacts du changement climatique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Les émissions devraient être réduites dès que possible et atteindre le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14" tooltip="Neutralité carbone">
                  <a:extLst>
                    <a:ext uri="{A12FA001-AC4F-418D-AE19-62706E023703}">
                      <ahyp:hlinkClr xmlns:ahyp="http://schemas.microsoft.com/office/drawing/2018/hyperlinkcolor" val="tx"/>
                    </a:ext>
                  </a:extLst>
                </a:hlinkClick>
              </a:rPr>
              <a:t>niveau net zéro</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dans la seconde moitié du XXI</a:t>
            </a:r>
            <a:r>
              <a:rPr lang="fr-FR" sz="2800" i="0" baseline="300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e</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siècle.</a:t>
            </a:r>
          </a:p>
        </p:txBody>
      </p:sp>
    </p:spTree>
    <p:extLst>
      <p:ext uri="{BB962C8B-B14F-4D97-AF65-F5344CB8AC3E}">
        <p14:creationId xmlns:p14="http://schemas.microsoft.com/office/powerpoint/2010/main" val="6432835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F662A2B-BDE4-3BF1-FA42-7E330EFA9169}"/>
              </a:ext>
            </a:extLst>
          </p:cNvPr>
          <p:cNvSpPr>
            <a:spLocks noGrp="1"/>
          </p:cNvSpPr>
          <p:nvPr>
            <p:ph type="sldNum" sz="quarter" idx="15"/>
          </p:nvPr>
        </p:nvSpPr>
        <p:spPr>
          <a:xfrm>
            <a:off x="23765640" y="13067098"/>
            <a:ext cx="362279"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15</a:t>
            </a:fld>
            <a:endParaRPr lang="fr-FR" kern="1200" dirty="0">
              <a:solidFill>
                <a:schemeClr val="bg1"/>
              </a:solidFill>
              <a:latin typeface="+mj-lt"/>
            </a:endParaRPr>
          </a:p>
        </p:txBody>
      </p:sp>
      <p:sp>
        <p:nvSpPr>
          <p:cNvPr id="9" name="ZoneTexte 8">
            <a:extLst>
              <a:ext uri="{FF2B5EF4-FFF2-40B4-BE49-F238E27FC236}">
                <a16:creationId xmlns:a16="http://schemas.microsoft.com/office/drawing/2014/main" id="{7DB7A4C2-4CD8-434D-3988-A3CD1F12E4CE}"/>
              </a:ext>
            </a:extLst>
          </p:cNvPr>
          <p:cNvSpPr txBox="1"/>
          <p:nvPr/>
        </p:nvSpPr>
        <p:spPr>
          <a:xfrm>
            <a:off x="1236518" y="2773151"/>
            <a:ext cx="22233515" cy="7141763"/>
          </a:xfrm>
          <a:prstGeom prst="rect">
            <a:avLst/>
          </a:prstGeom>
          <a:noFill/>
        </p:spPr>
        <p:txBody>
          <a:bodyPr wrap="square" rtlCol="0">
            <a:spAutoFit/>
          </a:bodyPr>
          <a:lstStyle/>
          <a:p>
            <a:pPr algn="l">
              <a:lnSpc>
                <a:spcPct val="107000"/>
              </a:lnSpc>
              <a:spcAft>
                <a:spcPts val="1600"/>
              </a:spcAft>
              <a:buSzPts val="1000"/>
              <a:tabLst>
                <a:tab pos="914400" algn="l"/>
              </a:tabLst>
            </a:pPr>
            <a:r>
              <a:rPr lang="fr-FR" sz="2800" i="0" dirty="0" err="1">
                <a:latin typeface="Calibri" panose="020F0502020204030204" pitchFamily="34" charset="0"/>
                <a:ea typeface="Calibri" panose="020F0502020204030204" pitchFamily="34" charset="0"/>
                <a:cs typeface="Times New Roman" panose="02020603050405020304" pitchFamily="18" charset="0"/>
              </a:rPr>
              <a:t>SBTi</a:t>
            </a:r>
            <a:r>
              <a:rPr lang="fr-FR" sz="2800" i="0" dirty="0">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ea typeface="Calibri" panose="020F0502020204030204" pitchFamily="34" charset="0"/>
                <a:cs typeface="Times New Roman" panose="02020603050405020304" pitchFamily="18" charset="0"/>
              </a:rPr>
              <a:t>Science-</a:t>
            </a:r>
            <a:r>
              <a:rPr lang="fr-FR" sz="2800" dirty="0" err="1">
                <a:latin typeface="Calibri" panose="020F0502020204030204" pitchFamily="34" charset="0"/>
                <a:ea typeface="Calibri" panose="020F0502020204030204" pitchFamily="34" charset="0"/>
                <a:cs typeface="Times New Roman" panose="02020603050405020304" pitchFamily="18" charset="0"/>
              </a:rPr>
              <a:t>Based</a:t>
            </a:r>
            <a:r>
              <a:rPr lang="fr-FR" sz="2800" dirty="0">
                <a:latin typeface="Calibri" panose="020F0502020204030204" pitchFamily="34" charset="0"/>
                <a:ea typeface="Calibri" panose="020F0502020204030204" pitchFamily="34" charset="0"/>
                <a:cs typeface="Times New Roman" panose="02020603050405020304" pitchFamily="18" charset="0"/>
              </a:rPr>
              <a:t> </a:t>
            </a:r>
            <a:r>
              <a:rPr lang="fr-FR" sz="2800" dirty="0" err="1">
                <a:latin typeface="Calibri" panose="020F0502020204030204" pitchFamily="34" charset="0"/>
                <a:ea typeface="Calibri" panose="020F0502020204030204" pitchFamily="34" charset="0"/>
                <a:cs typeface="Times New Roman" panose="02020603050405020304" pitchFamily="18" charset="0"/>
              </a:rPr>
              <a:t>Targets</a:t>
            </a:r>
            <a:r>
              <a:rPr lang="fr-FR" sz="2800" dirty="0">
                <a:latin typeface="Calibri" panose="020F0502020204030204" pitchFamily="34" charset="0"/>
                <a:ea typeface="Calibri" panose="020F0502020204030204" pitchFamily="34" charset="0"/>
                <a:cs typeface="Times New Roman" panose="02020603050405020304" pitchFamily="18" charset="0"/>
              </a:rPr>
              <a:t> Initiative</a:t>
            </a:r>
            <a:r>
              <a:rPr lang="fr-FR" sz="2800" i="0" dirty="0">
                <a:latin typeface="Calibri" panose="020F0502020204030204" pitchFamily="34" charset="0"/>
                <a:ea typeface="Calibri" panose="020F0502020204030204" pitchFamily="34" charset="0"/>
                <a:cs typeface="Times New Roman" panose="02020603050405020304" pitchFamily="18" charset="0"/>
              </a:rPr>
              <a:t>)</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L’</a:t>
            </a:r>
            <a:r>
              <a:rPr lang="fr-FR" sz="28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Initiative Science </a:t>
            </a:r>
            <a:r>
              <a:rPr lang="fr-FR" sz="280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Based</a:t>
            </a:r>
            <a:r>
              <a:rPr lang="fr-FR" sz="28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Targets</a:t>
            </a:r>
            <a:r>
              <a:rPr lang="fr-FR" sz="28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SBTi</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ou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iSBT</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en français) est un projet qui offre un label et une reconnaissance aux entreprises qui définissent un plan avec des objectifs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clairs et transparents pour réduire leur empreinte carbone. </a:t>
            </a:r>
          </a:p>
          <a:p>
            <a:pPr algn="l">
              <a:lnSpc>
                <a:spcPct val="107000"/>
              </a:lnSpc>
              <a:spcAft>
                <a:spcPts val="1600"/>
              </a:spcAft>
              <a:buSzPts val="1000"/>
              <a:tabLst>
                <a:tab pos="914400" algn="l"/>
              </a:tabLs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S’engager auprès de la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SBTi</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 quels avantages pour votre entreprise ?</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1. Pour contribuer à l’effort collectif contre le réchauffement climatique</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2. Pour renforcer son image de marque et booster sa marque employeur</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3. Pour anticiper la loi</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4. Pour construire un avantage concurrentiel</a:t>
            </a:r>
          </a:p>
          <a:p>
            <a:pPr algn="l">
              <a:lnSpc>
                <a:spcPct val="107000"/>
              </a:lnSpc>
              <a:spcAft>
                <a:spcPts val="1600"/>
              </a:spcAft>
              <a:buSzPts val="1000"/>
              <a:tabLst>
                <a:tab pos="914400" algn="l"/>
              </a:tabLst>
            </a:pP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Comment engager son entreprise auprès de la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SBTi</a:t>
            </a: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 en 4 étapes ?</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1. Signer et envoyer sa lettre d’engagement à la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SBTi</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2. Définir des objectifs qui respectent les critères de la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SBTi</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3. Valider ses objectifs auprès de la </a:t>
            </a:r>
            <a:r>
              <a:rPr lang="fr-FR" sz="2800" i="0" dirty="0" err="1">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SBTi</a:t>
            </a:r>
            <a:b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br>
            <a:r>
              <a:rPr lang="fr-FR" sz="2800" i="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4. Communiquer et rester transparent sur ses objectifs</a:t>
            </a:r>
          </a:p>
          <a:p>
            <a:pPr algn="l">
              <a:lnSpc>
                <a:spcPct val="107000"/>
              </a:lnSpc>
              <a:spcAft>
                <a:spcPts val="1600"/>
              </a:spcAft>
            </a:pPr>
            <a:r>
              <a:rPr lang="en-US" sz="2800" u="sng"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Ambitious corporate climate action - Science Based Targets</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3382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FB92584-CBA4-DCBE-8D09-375FCC322B40}"/>
              </a:ext>
            </a:extLst>
          </p:cNvPr>
          <p:cNvSpPr>
            <a:spLocks noGrp="1"/>
          </p:cNvSpPr>
          <p:nvPr>
            <p:ph type="sldNum" sz="quarter" idx="15"/>
          </p:nvPr>
        </p:nvSpPr>
        <p:spPr>
          <a:xfrm>
            <a:off x="23765640" y="13067098"/>
            <a:ext cx="362279"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16</a:t>
            </a:fld>
            <a:endParaRPr lang="fr-FR" kern="1200" dirty="0">
              <a:solidFill>
                <a:schemeClr val="bg1"/>
              </a:solidFill>
              <a:latin typeface="+mj-lt"/>
            </a:endParaRPr>
          </a:p>
        </p:txBody>
      </p:sp>
      <p:sp>
        <p:nvSpPr>
          <p:cNvPr id="9" name="ZoneTexte 8">
            <a:extLst>
              <a:ext uri="{FF2B5EF4-FFF2-40B4-BE49-F238E27FC236}">
                <a16:creationId xmlns:a16="http://schemas.microsoft.com/office/drawing/2014/main" id="{CAA4A408-972F-8942-C65B-863C5236A44D}"/>
              </a:ext>
            </a:extLst>
          </p:cNvPr>
          <p:cNvSpPr txBox="1"/>
          <p:nvPr/>
        </p:nvSpPr>
        <p:spPr>
          <a:xfrm>
            <a:off x="1236518" y="2773151"/>
            <a:ext cx="22233515" cy="9961125"/>
          </a:xfrm>
          <a:prstGeom prst="rect">
            <a:avLst/>
          </a:prstGeom>
          <a:noFill/>
        </p:spPr>
        <p:txBody>
          <a:bodyPr wrap="square" rtlCol="0">
            <a:spAutoFit/>
          </a:bodyPr>
          <a:lstStyle/>
          <a:p>
            <a:pPr algn="l">
              <a:lnSpc>
                <a:spcPct val="107000"/>
              </a:lnSpc>
              <a:spcAft>
                <a:spcPts val="1600"/>
              </a:spcAft>
            </a:pPr>
            <a:r>
              <a:rPr lang="fr-FR" sz="2800" i="0" dirty="0">
                <a:latin typeface="Calibri" panose="020F0502020204030204" pitchFamily="34" charset="0"/>
                <a:ea typeface="Calibri" panose="020F0502020204030204" pitchFamily="34" charset="0"/>
                <a:cs typeface="Times New Roman" panose="02020603050405020304" pitchFamily="18" charset="0"/>
              </a:rPr>
              <a:t>DPEF (Déclaration de Performance Extra-Financière)</a:t>
            </a:r>
            <a:br>
              <a:rPr lang="fr-FR" sz="2800" i="0" dirty="0">
                <a:latin typeface="Calibri" panose="020F0502020204030204" pitchFamily="34" charset="0"/>
                <a:ea typeface="Calibri" panose="020F0502020204030204" pitchFamily="34" charset="0"/>
                <a:cs typeface="Times New Roman" panose="02020603050405020304" pitchFamily="18" charset="0"/>
              </a:rPr>
            </a:br>
            <a:r>
              <a:rPr lang="fr-FR" sz="2800" dirty="0">
                <a:latin typeface="Calibri" panose="020F0502020204030204" pitchFamily="34" charset="0"/>
                <a:ea typeface="Calibri" panose="020F0502020204030204" pitchFamily="34" charset="0"/>
                <a:cs typeface="Times New Roman" panose="02020603050405020304" pitchFamily="18" charset="0"/>
              </a:rPr>
              <a:t>Cf podcast dédié au panorama des obligations réglementaires</a:t>
            </a:r>
          </a:p>
          <a:p>
            <a:pPr algn="l">
              <a:lnSpc>
                <a:spcPct val="107000"/>
              </a:lnSpc>
              <a:spcAft>
                <a:spcPts val="1600"/>
              </a:spcAf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documents de rapportage des entreprises ont longtemps été exclusivement composés de données financières intéressant principalement les actionnaires et les investisseurs.</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Avec le constat que les activités des entreprises génèrent des conséquences non seulement économiques et financières mais également sociales et environnementales, l’idée d’une nécessaire publication d’informations non financières de la part des entreprises s‘est peu à peu imposée aussi bien sur le plan national qu’européen et international, donnant lieu à l’élaboration de diverses réglementations.</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France, cela se traduit par la « déclaration de performance extra-financière des entreprises ».</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DPEF est codifiée dans les articles L 225-102-1, R. 225-104 à R. 225-105-2, L 22-10-36, R. 22-10-29 et A. 225-1 à A. 225-4 du code du commerce.</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Dans ce cadre, la déclaration de performance extra-financière doit présenter, pour les risques sociaux, environnementaux et sociétaux les plus pertinents (principe de matérialité) :</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marL="685800" indent="-685800" algn="l">
              <a:lnSpc>
                <a:spcPct val="107000"/>
              </a:lnSpc>
              <a:spcAft>
                <a:spcPts val="1600"/>
              </a:spcAft>
              <a:buSzPts val="1000"/>
              <a:buFont typeface="Symbol" panose="05050102010706020507" pitchFamily="18" charset="2"/>
              <a:buChar char=""/>
              <a:tabLst>
                <a:tab pos="914400" algn="l"/>
              </a:tabLs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Une description des principaux risques liés à l'activité de la société.</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marL="685800" indent="-685800" algn="l">
              <a:lnSpc>
                <a:spcPct val="107000"/>
              </a:lnSpc>
              <a:spcAft>
                <a:spcPts val="1600"/>
              </a:spcAft>
              <a:buSzPts val="1000"/>
              <a:buFont typeface="Symbol" panose="05050102010706020507" pitchFamily="18" charset="2"/>
              <a:buChar char=""/>
              <a:tabLst>
                <a:tab pos="914400" algn="l"/>
              </a:tabLs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Une description des politiques appliquées par la société incluant, le cas échéant, les procédures de diligence raisonnable mises en œuvre pour prévenir, identifier et atténuer la survenance de ces risques.</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marL="685800" indent="-685800" algn="l">
              <a:lnSpc>
                <a:spcPct val="107000"/>
              </a:lnSpc>
              <a:spcAft>
                <a:spcPts val="1600"/>
              </a:spcAft>
              <a:buSzPts val="1000"/>
              <a:buFont typeface="Symbol" panose="05050102010706020507" pitchFamily="18" charset="2"/>
              <a:buChar char=""/>
              <a:tabLst>
                <a:tab pos="914400" algn="l"/>
              </a:tabLst>
            </a:pPr>
            <a:r>
              <a:rPr lang="fr-FR" sz="280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résultats de ces politiques, incluant des indicateurs clés de performance (ICP).</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r>
              <a:rPr lang="fr-FR" sz="2800" i="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2"/>
              </a:rPr>
              <a:t>Le rapportage </a:t>
            </a:r>
            <a:r>
              <a:rPr lang="fr-FR" sz="2800" i="0" u="sng"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2"/>
              </a:rPr>
              <a:t>extra-financier</a:t>
            </a:r>
            <a:r>
              <a:rPr lang="fr-FR" sz="2800" i="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2"/>
              </a:rPr>
              <a:t> des entreprises | Ministères Écologie Énergie Territoires (ecologie.gouv.fr)</a:t>
            </a:r>
            <a:endParaRPr lang="fr-FR" sz="2800" i="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600"/>
              </a:spcAft>
            </a:pP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997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381B-7866-44BD-99EA-B4E336C9F8DF}"/>
              </a:ext>
            </a:extLst>
          </p:cNvPr>
          <p:cNvSpPr>
            <a:spLocks noGrp="1"/>
          </p:cNvSpPr>
          <p:nvPr>
            <p:ph type="title"/>
          </p:nvPr>
        </p:nvSpPr>
        <p:spPr>
          <a:xfrm>
            <a:off x="1275112" y="1264439"/>
            <a:ext cx="21356782" cy="1675020"/>
          </a:xfrm>
        </p:spPr>
        <p:txBody>
          <a:bodyPr/>
          <a:lstStyle/>
          <a:p>
            <a:pPr>
              <a:lnSpc>
                <a:spcPct val="70000"/>
              </a:lnSpc>
            </a:pPr>
            <a:r>
              <a:rPr lang="fr-FR" sz="6000" dirty="0"/>
              <a:t>Un impact environnemental, des impacts environnementaux</a:t>
            </a:r>
          </a:p>
        </p:txBody>
      </p:sp>
      <p:sp>
        <p:nvSpPr>
          <p:cNvPr id="3" name="Espace réservé du numéro de diapositive 2">
            <a:extLst>
              <a:ext uri="{FF2B5EF4-FFF2-40B4-BE49-F238E27FC236}">
                <a16:creationId xmlns:a16="http://schemas.microsoft.com/office/drawing/2014/main" id="{DBB5F991-DB5A-4161-BBE6-9829B993E89A}"/>
              </a:ext>
            </a:extLst>
          </p:cNvPr>
          <p:cNvSpPr>
            <a:spLocks noGrp="1"/>
          </p:cNvSpPr>
          <p:nvPr>
            <p:ph type="sldNum" sz="quarter" idx="15"/>
          </p:nvPr>
        </p:nvSpPr>
        <p:spPr/>
        <p:txBody>
          <a:bodyPr/>
          <a:lstStyle/>
          <a:p>
            <a:fld id="{D4F59A49-2CB4-4B30-80F8-3C4F8DB9660B}" type="slidenum">
              <a:rPr lang="en-AU" smtClean="0"/>
              <a:t>2</a:t>
            </a:fld>
            <a:endParaRPr lang="en-AU" dirty="0"/>
          </a:p>
        </p:txBody>
      </p:sp>
      <p:sp>
        <p:nvSpPr>
          <p:cNvPr id="142" name="Rectangle 141">
            <a:extLst>
              <a:ext uri="{FF2B5EF4-FFF2-40B4-BE49-F238E27FC236}">
                <a16:creationId xmlns:a16="http://schemas.microsoft.com/office/drawing/2014/main" id="{7FED9DF7-98B4-4A37-AF65-FDC9B75B862B}"/>
              </a:ext>
            </a:extLst>
          </p:cNvPr>
          <p:cNvSpPr/>
          <p:nvPr/>
        </p:nvSpPr>
        <p:spPr>
          <a:xfrm>
            <a:off x="16953641" y="4952526"/>
            <a:ext cx="7179026" cy="2287678"/>
          </a:xfrm>
          <a:prstGeom prst="rect">
            <a:avLst/>
          </a:prstGeom>
        </p:spPr>
        <p:txBody>
          <a:bodyPr wrap="square">
            <a:spAutoFit/>
          </a:bodyPr>
          <a:lstStyle/>
          <a:p>
            <a:pPr lvl="1" indent="-748762" algn="l" defTabSz="2438280">
              <a:spcAft>
                <a:spcPts val="1200"/>
              </a:spcAft>
              <a:buSzPct val="100000"/>
            </a:pPr>
            <a:r>
              <a:rPr lang="fr-FR" sz="2800" i="0" dirty="0">
                <a:solidFill>
                  <a:srgbClr val="F39EA1"/>
                </a:solidFill>
                <a:latin typeface="+mj-lt"/>
                <a:cs typeface="Calibri Light" panose="020F0302020204030204" pitchFamily="34" charset="0"/>
              </a:rPr>
              <a:t>L’épuisement des ressources énergétiques </a:t>
            </a:r>
            <a:r>
              <a:rPr lang="fr-FR" sz="2800" b="0" i="0" dirty="0">
                <a:solidFill>
                  <a:schemeClr val="accent2">
                    <a:lumMod val="25000"/>
                  </a:schemeClr>
                </a:solidFill>
                <a:latin typeface="+mj-lt"/>
                <a:cs typeface="Calibri Light" panose="020F0302020204030204" pitchFamily="34" charset="0"/>
              </a:rPr>
              <a:t>fossiles </a:t>
            </a:r>
            <a:r>
              <a:rPr lang="fr-FR" sz="2800" b="0" i="0" dirty="0">
                <a:solidFill>
                  <a:prstClr val="black"/>
                </a:solidFill>
                <a:latin typeface="+mj-lt"/>
                <a:cs typeface="Calibri Light" panose="020F0302020204030204" pitchFamily="34" charset="0"/>
              </a:rPr>
              <a:t>comprend toute l'énergie fossile, directe et indirecte, utilisée pour transformer ou transporter les matières premières.</a:t>
            </a:r>
          </a:p>
        </p:txBody>
      </p:sp>
      <p:sp>
        <p:nvSpPr>
          <p:cNvPr id="143" name="Rectangle 142">
            <a:extLst>
              <a:ext uri="{FF2B5EF4-FFF2-40B4-BE49-F238E27FC236}">
                <a16:creationId xmlns:a16="http://schemas.microsoft.com/office/drawing/2014/main" id="{866CED2D-13FC-459C-829E-4F6920AD30B7}"/>
              </a:ext>
            </a:extLst>
          </p:cNvPr>
          <p:cNvSpPr/>
          <p:nvPr/>
        </p:nvSpPr>
        <p:spPr>
          <a:xfrm>
            <a:off x="16961820" y="7980750"/>
            <a:ext cx="7422180" cy="2847831"/>
          </a:xfrm>
          <a:prstGeom prst="rect">
            <a:avLst/>
          </a:prstGeom>
        </p:spPr>
        <p:txBody>
          <a:bodyPr wrap="square">
            <a:spAutoFit/>
          </a:bodyPr>
          <a:lstStyle/>
          <a:p>
            <a:pPr lvl="1" indent="-748762" algn="l" defTabSz="2438280">
              <a:spcAft>
                <a:spcPts val="1200"/>
              </a:spcAft>
              <a:buSzPct val="100000"/>
            </a:pPr>
            <a:r>
              <a:rPr lang="en-US" sz="2800" i="0" dirty="0">
                <a:solidFill>
                  <a:srgbClr val="626262"/>
                </a:solidFill>
                <a:latin typeface="+mj-lt"/>
                <a:cs typeface="Calibri Light" panose="020F0302020204030204" pitchFamily="34" charset="0"/>
              </a:rPr>
              <a:t>L’</a:t>
            </a:r>
            <a:r>
              <a:rPr lang="fr-FR" sz="2800" i="0" dirty="0">
                <a:solidFill>
                  <a:srgbClr val="626262"/>
                </a:solidFill>
                <a:latin typeface="+mj-lt"/>
                <a:cs typeface="Calibri Light" panose="020F0302020204030204" pitchFamily="34" charset="0"/>
              </a:rPr>
              <a:t>usage des sols </a:t>
            </a:r>
            <a:r>
              <a:rPr lang="fr-FR" sz="2800" b="0" i="0" dirty="0">
                <a:solidFill>
                  <a:prstClr val="black"/>
                </a:solidFill>
                <a:latin typeface="+mj-lt"/>
                <a:cs typeface="Calibri Light" panose="020F0302020204030204" pitchFamily="34" charset="0"/>
              </a:rPr>
              <a:t>désigne l’impact lié à l’utilisation (occupation) et à la conversion (transformation) des terres par des activités telles que l’agriculture, la sylviculture, les routes, le BTP, l’exploitation minière…</a:t>
            </a:r>
            <a:endParaRPr lang="en-US" sz="2800" b="0" i="0" dirty="0">
              <a:solidFill>
                <a:prstClr val="black"/>
              </a:solidFill>
              <a:latin typeface="+mj-lt"/>
              <a:cs typeface="Calibri Light" panose="020F0302020204030204" pitchFamily="34" charset="0"/>
            </a:endParaRPr>
          </a:p>
        </p:txBody>
      </p:sp>
      <p:sp>
        <p:nvSpPr>
          <p:cNvPr id="144" name="Rectangle 143">
            <a:extLst>
              <a:ext uri="{FF2B5EF4-FFF2-40B4-BE49-F238E27FC236}">
                <a16:creationId xmlns:a16="http://schemas.microsoft.com/office/drawing/2014/main" id="{9E88EE69-BDDB-4B2D-A79E-EFE8BE18439E}"/>
              </a:ext>
            </a:extLst>
          </p:cNvPr>
          <p:cNvSpPr/>
          <p:nvPr/>
        </p:nvSpPr>
        <p:spPr>
          <a:xfrm>
            <a:off x="251333" y="4782129"/>
            <a:ext cx="7540279" cy="2847831"/>
          </a:xfrm>
          <a:prstGeom prst="rect">
            <a:avLst/>
          </a:prstGeom>
        </p:spPr>
        <p:txBody>
          <a:bodyPr wrap="square">
            <a:spAutoFit/>
          </a:bodyPr>
          <a:lstStyle/>
          <a:p>
            <a:pPr lvl="1" indent="-748762" algn="l" defTabSz="2438280">
              <a:spcAft>
                <a:spcPts val="1200"/>
              </a:spcAft>
              <a:buSzPct val="100000"/>
            </a:pPr>
            <a:r>
              <a:rPr lang="fr-FR" sz="2800" i="0" dirty="0">
                <a:solidFill>
                  <a:srgbClr val="FC9927"/>
                </a:solidFill>
                <a:latin typeface="+mj-lt"/>
                <a:cs typeface="Calibri Light" panose="020F0302020204030204" pitchFamily="34" charset="0"/>
              </a:rPr>
              <a:t>L'appauvrissement de la couche d'ozone </a:t>
            </a:r>
            <a:r>
              <a:rPr lang="fr-FR" sz="2800" b="0" i="0" dirty="0">
                <a:solidFill>
                  <a:prstClr val="black"/>
                </a:solidFill>
                <a:latin typeface="+mj-lt"/>
                <a:cs typeface="Calibri Light" panose="020F0302020204030204" pitchFamily="34" charset="0"/>
              </a:rPr>
              <a:t>désigne les effets destructeurs sur la couche d'ozone stratosphérique. Sa détérioration peut faire en sorte que davantage de rayons UV atteignent la Terre.</a:t>
            </a:r>
            <a:endParaRPr lang="en-GB" sz="2800" b="0" i="0" dirty="0">
              <a:solidFill>
                <a:prstClr val="black"/>
              </a:solidFill>
              <a:latin typeface="+mj-lt"/>
              <a:cs typeface="Calibri Light" panose="020F0302020204030204" pitchFamily="34" charset="0"/>
            </a:endParaRPr>
          </a:p>
        </p:txBody>
      </p:sp>
      <p:sp>
        <p:nvSpPr>
          <p:cNvPr id="145" name="Rectangle 144">
            <a:extLst>
              <a:ext uri="{FF2B5EF4-FFF2-40B4-BE49-F238E27FC236}">
                <a16:creationId xmlns:a16="http://schemas.microsoft.com/office/drawing/2014/main" id="{AF631224-5E8B-429A-8FA0-25CE554FF4C4}"/>
              </a:ext>
            </a:extLst>
          </p:cNvPr>
          <p:cNvSpPr/>
          <p:nvPr/>
        </p:nvSpPr>
        <p:spPr>
          <a:xfrm>
            <a:off x="1875388" y="2585118"/>
            <a:ext cx="7903283" cy="1727524"/>
          </a:xfrm>
          <a:prstGeom prst="rect">
            <a:avLst/>
          </a:prstGeom>
        </p:spPr>
        <p:txBody>
          <a:bodyPr wrap="square">
            <a:spAutoFit/>
          </a:bodyPr>
          <a:lstStyle/>
          <a:p>
            <a:pPr lvl="1" indent="-748762" algn="l" defTabSz="2438280">
              <a:spcAft>
                <a:spcPts val="1200"/>
              </a:spcAft>
              <a:buSzPct val="100000"/>
            </a:pPr>
            <a:r>
              <a:rPr lang="en-US" sz="2800" i="0" dirty="0">
                <a:latin typeface="+mj-lt"/>
                <a:cs typeface="Calibri Light" panose="020F0302020204030204" pitchFamily="34" charset="0"/>
              </a:rPr>
              <a:t>Le </a:t>
            </a:r>
            <a:r>
              <a:rPr lang="fr-FR" sz="2800" i="0" dirty="0">
                <a:latin typeface="+mj-lt"/>
                <a:cs typeface="Calibri Light" panose="020F0302020204030204" pitchFamily="34" charset="0"/>
              </a:rPr>
              <a:t>réchauffement climatique </a:t>
            </a:r>
            <a:r>
              <a:rPr lang="fr-FR" sz="2800" b="0" i="0" dirty="0">
                <a:solidFill>
                  <a:schemeClr val="tx2">
                    <a:lumMod val="10000"/>
                  </a:schemeClr>
                </a:solidFill>
                <a:latin typeface="+mj-lt"/>
                <a:cs typeface="Calibri Light" panose="020F0302020204030204" pitchFamily="34" charset="0"/>
              </a:rPr>
              <a:t>désigne</a:t>
            </a:r>
            <a:r>
              <a:rPr lang="en-US" sz="2800" b="0" i="0" dirty="0">
                <a:solidFill>
                  <a:schemeClr val="tx2">
                    <a:lumMod val="10000"/>
                  </a:schemeClr>
                </a:solidFill>
                <a:latin typeface="+mj-lt"/>
                <a:cs typeface="Calibri Light" panose="020F0302020204030204" pitchFamily="34" charset="0"/>
              </a:rPr>
              <a:t> </a:t>
            </a:r>
            <a:r>
              <a:rPr lang="fr-FR" sz="2800" b="0" i="0" dirty="0">
                <a:solidFill>
                  <a:schemeClr val="tx2">
                    <a:lumMod val="10000"/>
                  </a:schemeClr>
                </a:solidFill>
                <a:latin typeface="+mj-lt"/>
                <a:cs typeface="Calibri Light" panose="020F0302020204030204" pitchFamily="34" charset="0"/>
              </a:rPr>
              <a:t>la variation de la température moyenne de la surface de la Terre, due aux émissions de gaz à effet de serre (GES).</a:t>
            </a:r>
            <a:endParaRPr lang="en-US" sz="2800" b="0" i="0" dirty="0">
              <a:solidFill>
                <a:schemeClr val="tx2">
                  <a:lumMod val="10000"/>
                </a:schemeClr>
              </a:solidFill>
              <a:latin typeface="+mj-lt"/>
              <a:cs typeface="Calibri Light" panose="020F0302020204030204" pitchFamily="34" charset="0"/>
            </a:endParaRPr>
          </a:p>
        </p:txBody>
      </p:sp>
      <p:grpSp>
        <p:nvGrpSpPr>
          <p:cNvPr id="147" name="Group 146">
            <a:extLst>
              <a:ext uri="{FF2B5EF4-FFF2-40B4-BE49-F238E27FC236}">
                <a16:creationId xmlns:a16="http://schemas.microsoft.com/office/drawing/2014/main" id="{9657302D-22ED-44DD-B825-C5ED5B20BC47}"/>
              </a:ext>
            </a:extLst>
          </p:cNvPr>
          <p:cNvGrpSpPr/>
          <p:nvPr/>
        </p:nvGrpSpPr>
        <p:grpSpPr>
          <a:xfrm rot="2700000">
            <a:off x="14027757" y="5011162"/>
            <a:ext cx="3041678" cy="3474036"/>
            <a:chOff x="4663441" y="690417"/>
            <a:chExt cx="1789366" cy="2010173"/>
          </a:xfrm>
        </p:grpSpPr>
        <p:sp>
          <p:nvSpPr>
            <p:cNvPr id="173" name="Freeform 74">
              <a:extLst>
                <a:ext uri="{FF2B5EF4-FFF2-40B4-BE49-F238E27FC236}">
                  <a16:creationId xmlns:a16="http://schemas.microsoft.com/office/drawing/2014/main" id="{4FCCC0C4-45EC-41AF-A565-88DB1B3F7707}"/>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F39EA1"/>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74" name="Isosceles Triangle 173">
              <a:extLst>
                <a:ext uri="{FF2B5EF4-FFF2-40B4-BE49-F238E27FC236}">
                  <a16:creationId xmlns:a16="http://schemas.microsoft.com/office/drawing/2014/main" id="{5828FE92-BFF8-4FD5-9129-AF13BA0A3C08}"/>
                </a:ext>
              </a:extLst>
            </p:cNvPr>
            <p:cNvSpPr/>
            <p:nvPr/>
          </p:nvSpPr>
          <p:spPr bwMode="gray">
            <a:xfrm rot="7855756">
              <a:off x="6329363" y="1317625"/>
              <a:ext cx="132588" cy="114300"/>
            </a:xfrm>
            <a:prstGeom prst="triangle">
              <a:avLst/>
            </a:prstGeom>
            <a:noFill/>
            <a:ln w="28575" algn="ctr">
              <a:solidFill>
                <a:srgbClr val="F39EA1"/>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75" name="Oval 174">
              <a:extLst>
                <a:ext uri="{FF2B5EF4-FFF2-40B4-BE49-F238E27FC236}">
                  <a16:creationId xmlns:a16="http://schemas.microsoft.com/office/drawing/2014/main" id="{6348FFCB-3030-4EC1-B674-939F0F677A3E}"/>
                </a:ext>
              </a:extLst>
            </p:cNvPr>
            <p:cNvSpPr/>
            <p:nvPr/>
          </p:nvSpPr>
          <p:spPr bwMode="gray">
            <a:xfrm>
              <a:off x="6235103" y="1522413"/>
              <a:ext cx="115888" cy="115888"/>
            </a:xfrm>
            <a:prstGeom prst="ellipse">
              <a:avLst/>
            </a:prstGeom>
            <a:noFill/>
            <a:ln w="28575" algn="ctr">
              <a:solidFill>
                <a:srgbClr val="F39EA1"/>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grpSp>
        <p:nvGrpSpPr>
          <p:cNvPr id="148" name="Group 147">
            <a:extLst>
              <a:ext uri="{FF2B5EF4-FFF2-40B4-BE49-F238E27FC236}">
                <a16:creationId xmlns:a16="http://schemas.microsoft.com/office/drawing/2014/main" id="{3509900F-C9B6-4DE8-AEEB-61A2366D1B47}"/>
              </a:ext>
            </a:extLst>
          </p:cNvPr>
          <p:cNvGrpSpPr/>
          <p:nvPr/>
        </p:nvGrpSpPr>
        <p:grpSpPr>
          <a:xfrm>
            <a:off x="12358124" y="2968742"/>
            <a:ext cx="3092432" cy="3417020"/>
            <a:chOff x="4663441" y="690417"/>
            <a:chExt cx="1789366" cy="2010173"/>
          </a:xfrm>
        </p:grpSpPr>
        <p:sp>
          <p:nvSpPr>
            <p:cNvPr id="170" name="Freeform 71">
              <a:extLst>
                <a:ext uri="{FF2B5EF4-FFF2-40B4-BE49-F238E27FC236}">
                  <a16:creationId xmlns:a16="http://schemas.microsoft.com/office/drawing/2014/main" id="{6C099CD5-A518-42EA-8F84-63349C772124}"/>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B1D17A"/>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71" name="Isosceles Triangle 170">
              <a:extLst>
                <a:ext uri="{FF2B5EF4-FFF2-40B4-BE49-F238E27FC236}">
                  <a16:creationId xmlns:a16="http://schemas.microsoft.com/office/drawing/2014/main" id="{D06ACE20-B0A1-4581-A423-D7AAA95C92C1}"/>
                </a:ext>
              </a:extLst>
            </p:cNvPr>
            <p:cNvSpPr/>
            <p:nvPr/>
          </p:nvSpPr>
          <p:spPr bwMode="gray">
            <a:xfrm rot="7855756">
              <a:off x="6329363" y="1317625"/>
              <a:ext cx="132588" cy="114300"/>
            </a:xfrm>
            <a:prstGeom prst="triangle">
              <a:avLst/>
            </a:prstGeom>
            <a:noFill/>
            <a:ln w="28575" algn="ctr">
              <a:solidFill>
                <a:srgbClr val="B1D17A"/>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72" name="Oval 171">
              <a:extLst>
                <a:ext uri="{FF2B5EF4-FFF2-40B4-BE49-F238E27FC236}">
                  <a16:creationId xmlns:a16="http://schemas.microsoft.com/office/drawing/2014/main" id="{26513FD6-BD98-4750-9659-C2B43558A165}"/>
                </a:ext>
              </a:extLst>
            </p:cNvPr>
            <p:cNvSpPr/>
            <p:nvPr/>
          </p:nvSpPr>
          <p:spPr bwMode="gray">
            <a:xfrm>
              <a:off x="6235103" y="1522413"/>
              <a:ext cx="115888" cy="115888"/>
            </a:xfrm>
            <a:prstGeom prst="ellipse">
              <a:avLst/>
            </a:prstGeom>
            <a:noFill/>
            <a:ln w="28575" algn="ctr">
              <a:solidFill>
                <a:srgbClr val="B1D17A"/>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grpSp>
        <p:nvGrpSpPr>
          <p:cNvPr id="149" name="Group 148">
            <a:extLst>
              <a:ext uri="{FF2B5EF4-FFF2-40B4-BE49-F238E27FC236}">
                <a16:creationId xmlns:a16="http://schemas.microsoft.com/office/drawing/2014/main" id="{4CD737A2-E606-4EE3-8717-CB1E932596E9}"/>
              </a:ext>
            </a:extLst>
          </p:cNvPr>
          <p:cNvGrpSpPr/>
          <p:nvPr/>
        </p:nvGrpSpPr>
        <p:grpSpPr>
          <a:xfrm rot="5400000">
            <a:off x="13683111" y="7581814"/>
            <a:ext cx="3041678" cy="3474036"/>
            <a:chOff x="4663441" y="690417"/>
            <a:chExt cx="1789366" cy="2010173"/>
          </a:xfrm>
        </p:grpSpPr>
        <p:sp>
          <p:nvSpPr>
            <p:cNvPr id="167" name="Freeform 68">
              <a:extLst>
                <a:ext uri="{FF2B5EF4-FFF2-40B4-BE49-F238E27FC236}">
                  <a16:creationId xmlns:a16="http://schemas.microsoft.com/office/drawing/2014/main" id="{1CAECE20-042D-4194-99F7-9247A94BCD12}"/>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626262"/>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68" name="Isosceles Triangle 167">
              <a:extLst>
                <a:ext uri="{FF2B5EF4-FFF2-40B4-BE49-F238E27FC236}">
                  <a16:creationId xmlns:a16="http://schemas.microsoft.com/office/drawing/2014/main" id="{F2F5FAF7-85BC-48AE-B37E-CF182779385C}"/>
                </a:ext>
              </a:extLst>
            </p:cNvPr>
            <p:cNvSpPr/>
            <p:nvPr/>
          </p:nvSpPr>
          <p:spPr bwMode="gray">
            <a:xfrm rot="7855756">
              <a:off x="6329363" y="1317625"/>
              <a:ext cx="132588" cy="114300"/>
            </a:xfrm>
            <a:prstGeom prst="triangle">
              <a:avLst/>
            </a:prstGeom>
            <a:noFill/>
            <a:ln w="28575" algn="ctr">
              <a:solidFill>
                <a:srgbClr val="626262"/>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69" name="Oval 168">
              <a:extLst>
                <a:ext uri="{FF2B5EF4-FFF2-40B4-BE49-F238E27FC236}">
                  <a16:creationId xmlns:a16="http://schemas.microsoft.com/office/drawing/2014/main" id="{3B35F95A-AD47-4D26-BD3F-65ED77343EBA}"/>
                </a:ext>
              </a:extLst>
            </p:cNvPr>
            <p:cNvSpPr/>
            <p:nvPr/>
          </p:nvSpPr>
          <p:spPr bwMode="gray">
            <a:xfrm>
              <a:off x="6235103" y="1522413"/>
              <a:ext cx="115888" cy="115888"/>
            </a:xfrm>
            <a:prstGeom prst="ellipse">
              <a:avLst/>
            </a:prstGeom>
            <a:noFill/>
            <a:ln w="28575" algn="ctr">
              <a:solidFill>
                <a:srgbClr val="626262"/>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grpSp>
        <p:nvGrpSpPr>
          <p:cNvPr id="150" name="Group 149">
            <a:extLst>
              <a:ext uri="{FF2B5EF4-FFF2-40B4-BE49-F238E27FC236}">
                <a16:creationId xmlns:a16="http://schemas.microsoft.com/office/drawing/2014/main" id="{736FBCED-77AB-4745-AB93-578554B16CF4}"/>
              </a:ext>
            </a:extLst>
          </p:cNvPr>
          <p:cNvGrpSpPr/>
          <p:nvPr/>
        </p:nvGrpSpPr>
        <p:grpSpPr>
          <a:xfrm flipH="1" flipV="1">
            <a:off x="7098389" y="2681251"/>
            <a:ext cx="5726906" cy="9657274"/>
            <a:chOff x="4200876" y="690417"/>
            <a:chExt cx="3313746" cy="5681204"/>
          </a:xfrm>
        </p:grpSpPr>
        <p:grpSp>
          <p:nvGrpSpPr>
            <p:cNvPr id="151" name="Group 150">
              <a:extLst>
                <a:ext uri="{FF2B5EF4-FFF2-40B4-BE49-F238E27FC236}">
                  <a16:creationId xmlns:a16="http://schemas.microsoft.com/office/drawing/2014/main" id="{5E32267F-7508-44AD-ACB7-D269E0F52609}"/>
                </a:ext>
              </a:extLst>
            </p:cNvPr>
            <p:cNvGrpSpPr/>
            <p:nvPr/>
          </p:nvGrpSpPr>
          <p:grpSpPr>
            <a:xfrm rot="2700000">
              <a:off x="5614853" y="1908707"/>
              <a:ext cx="1789366" cy="2010173"/>
              <a:chOff x="4663441" y="690417"/>
              <a:chExt cx="1789366" cy="2010173"/>
            </a:xfrm>
          </p:grpSpPr>
          <p:sp>
            <p:nvSpPr>
              <p:cNvPr id="164" name="Freeform 65">
                <a:extLst>
                  <a:ext uri="{FF2B5EF4-FFF2-40B4-BE49-F238E27FC236}">
                    <a16:creationId xmlns:a16="http://schemas.microsoft.com/office/drawing/2014/main" id="{71A41E4A-B765-4357-9DE1-DA95021D495C}"/>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BCBBBB"/>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65" name="Isosceles Triangle 164">
                <a:extLst>
                  <a:ext uri="{FF2B5EF4-FFF2-40B4-BE49-F238E27FC236}">
                    <a16:creationId xmlns:a16="http://schemas.microsoft.com/office/drawing/2014/main" id="{0E1AAB16-F7DF-4D19-B6FC-A062C85236BD}"/>
                  </a:ext>
                </a:extLst>
              </p:cNvPr>
              <p:cNvSpPr/>
              <p:nvPr/>
            </p:nvSpPr>
            <p:spPr bwMode="gray">
              <a:xfrm rot="7855756">
                <a:off x="6329363" y="1317625"/>
                <a:ext cx="132588" cy="114300"/>
              </a:xfrm>
              <a:prstGeom prst="triangle">
                <a:avLst/>
              </a:prstGeom>
              <a:noFill/>
              <a:ln w="28575" algn="ctr">
                <a:solidFill>
                  <a:srgbClr val="BCBBBB"/>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66" name="Oval 165">
                <a:extLst>
                  <a:ext uri="{FF2B5EF4-FFF2-40B4-BE49-F238E27FC236}">
                    <a16:creationId xmlns:a16="http://schemas.microsoft.com/office/drawing/2014/main" id="{CDC74B02-F9F9-4549-A02A-0A28B090697F}"/>
                  </a:ext>
                </a:extLst>
              </p:cNvPr>
              <p:cNvSpPr/>
              <p:nvPr/>
            </p:nvSpPr>
            <p:spPr bwMode="gray">
              <a:xfrm>
                <a:off x="6235103" y="1522413"/>
                <a:ext cx="115888" cy="115888"/>
              </a:xfrm>
              <a:prstGeom prst="ellipse">
                <a:avLst/>
              </a:prstGeom>
              <a:noFill/>
              <a:ln w="28575" algn="ctr">
                <a:solidFill>
                  <a:srgbClr val="BCBBBB"/>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grpSp>
          <p:nvGrpSpPr>
            <p:cNvPr id="152" name="Group 151">
              <a:extLst>
                <a:ext uri="{FF2B5EF4-FFF2-40B4-BE49-F238E27FC236}">
                  <a16:creationId xmlns:a16="http://schemas.microsoft.com/office/drawing/2014/main" id="{4A208BAF-66CE-40FA-800B-DA69A7A36842}"/>
                </a:ext>
              </a:extLst>
            </p:cNvPr>
            <p:cNvGrpSpPr/>
            <p:nvPr/>
          </p:nvGrpSpPr>
          <p:grpSpPr>
            <a:xfrm>
              <a:off x="4663441" y="690417"/>
              <a:ext cx="1789366" cy="2010173"/>
              <a:chOff x="4663441" y="690417"/>
              <a:chExt cx="1789366" cy="2010173"/>
            </a:xfrm>
          </p:grpSpPr>
          <p:sp>
            <p:nvSpPr>
              <p:cNvPr id="161" name="Freeform 62">
                <a:extLst>
                  <a:ext uri="{FF2B5EF4-FFF2-40B4-BE49-F238E27FC236}">
                    <a16:creationId xmlns:a16="http://schemas.microsoft.com/office/drawing/2014/main" id="{507710DF-E1E2-4132-8825-66FFFACA0875}"/>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EB4809"/>
                </a:solidFill>
                <a:miter lim="800000"/>
                <a:headEnd/>
                <a:tailEnd/>
              </a:ln>
            </p:spPr>
            <p:txBody>
              <a:bodyPr wrap="square" lIns="177800" tIns="177800" rIns="177800" bIns="177800" rtlCol="0" anchor="ctr"/>
              <a:lstStyle/>
              <a:p>
                <a:pPr defTabSz="1828800" hangingPunct="1">
                  <a:lnSpc>
                    <a:spcPct val="106000"/>
                  </a:lnSpc>
                  <a:defRPr/>
                </a:pPr>
                <a:endParaRPr lang="en-US" sz="2000" i="0" dirty="0">
                  <a:solidFill>
                    <a:prstClr val="white"/>
                  </a:solidFill>
                  <a:latin typeface="Calibri Light" panose="020F0302020204030204" pitchFamily="34" charset="0"/>
                  <a:cs typeface="Calibri Light" panose="020F0302020204030204" pitchFamily="34" charset="0"/>
                </a:endParaRPr>
              </a:p>
            </p:txBody>
          </p:sp>
          <p:sp>
            <p:nvSpPr>
              <p:cNvPr id="162" name="Isosceles Triangle 161">
                <a:extLst>
                  <a:ext uri="{FF2B5EF4-FFF2-40B4-BE49-F238E27FC236}">
                    <a16:creationId xmlns:a16="http://schemas.microsoft.com/office/drawing/2014/main" id="{34CFC563-974C-4812-BEE3-8A9F61B37870}"/>
                  </a:ext>
                </a:extLst>
              </p:cNvPr>
              <p:cNvSpPr/>
              <p:nvPr/>
            </p:nvSpPr>
            <p:spPr bwMode="gray">
              <a:xfrm rot="7855756">
                <a:off x="6329363" y="1317625"/>
                <a:ext cx="132588" cy="114300"/>
              </a:xfrm>
              <a:prstGeom prst="triangle">
                <a:avLst/>
              </a:prstGeom>
              <a:noFill/>
              <a:ln w="28575" algn="ctr">
                <a:solidFill>
                  <a:srgbClr val="EB4809"/>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63" name="Oval 162">
                <a:extLst>
                  <a:ext uri="{FF2B5EF4-FFF2-40B4-BE49-F238E27FC236}">
                    <a16:creationId xmlns:a16="http://schemas.microsoft.com/office/drawing/2014/main" id="{0E07007A-4226-4267-9E9B-4C538B415A7E}"/>
                  </a:ext>
                </a:extLst>
              </p:cNvPr>
              <p:cNvSpPr/>
              <p:nvPr/>
            </p:nvSpPr>
            <p:spPr bwMode="gray">
              <a:xfrm>
                <a:off x="6235103" y="1522413"/>
                <a:ext cx="115888" cy="115888"/>
              </a:xfrm>
              <a:prstGeom prst="ellipse">
                <a:avLst/>
              </a:prstGeom>
              <a:noFill/>
              <a:ln w="28575" algn="ctr">
                <a:solidFill>
                  <a:srgbClr val="EB4809"/>
                </a:solidFill>
                <a:miter lim="800000"/>
                <a:headEnd/>
                <a:tailEnd/>
              </a:ln>
            </p:spPr>
            <p:txBody>
              <a:bodyPr wrap="square" lIns="177800" tIns="177800" rIns="177800" bIns="177800" rtlCol="0" anchor="ctr"/>
              <a:lstStyle/>
              <a:p>
                <a:pPr defTabSz="1828800" hangingPunct="1">
                  <a:lnSpc>
                    <a:spcPct val="106000"/>
                  </a:lnSpc>
                  <a:defRPr/>
                </a:pPr>
                <a:endParaRPr lang="en-US" sz="2000" i="0" dirty="0">
                  <a:solidFill>
                    <a:prstClr val="white"/>
                  </a:solidFill>
                  <a:latin typeface="Calibri Light" panose="020F0302020204030204" pitchFamily="34" charset="0"/>
                  <a:cs typeface="Calibri Light" panose="020F0302020204030204" pitchFamily="34" charset="0"/>
                </a:endParaRPr>
              </a:p>
            </p:txBody>
          </p:sp>
        </p:grpSp>
        <p:grpSp>
          <p:nvGrpSpPr>
            <p:cNvPr id="153" name="Group 152">
              <a:extLst>
                <a:ext uri="{FF2B5EF4-FFF2-40B4-BE49-F238E27FC236}">
                  <a16:creationId xmlns:a16="http://schemas.microsoft.com/office/drawing/2014/main" id="{1F961249-E87B-46C5-AEE5-F9E6F1F148AE}"/>
                </a:ext>
              </a:extLst>
            </p:cNvPr>
            <p:cNvGrpSpPr/>
            <p:nvPr/>
          </p:nvGrpSpPr>
          <p:grpSpPr>
            <a:xfrm rot="5400000">
              <a:off x="5415430" y="3420975"/>
              <a:ext cx="1789366" cy="2010173"/>
              <a:chOff x="4663441" y="690417"/>
              <a:chExt cx="1789366" cy="2010173"/>
            </a:xfrm>
          </p:grpSpPr>
          <p:sp>
            <p:nvSpPr>
              <p:cNvPr id="158" name="Freeform 59">
                <a:extLst>
                  <a:ext uri="{FF2B5EF4-FFF2-40B4-BE49-F238E27FC236}">
                    <a16:creationId xmlns:a16="http://schemas.microsoft.com/office/drawing/2014/main" id="{D1BBD350-3193-46E6-90CD-5513E7049E26}"/>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FC9927"/>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59" name="Isosceles Triangle 158">
                <a:extLst>
                  <a:ext uri="{FF2B5EF4-FFF2-40B4-BE49-F238E27FC236}">
                    <a16:creationId xmlns:a16="http://schemas.microsoft.com/office/drawing/2014/main" id="{0C05933C-B9E7-4725-9953-8045E95ACBBD}"/>
                  </a:ext>
                </a:extLst>
              </p:cNvPr>
              <p:cNvSpPr/>
              <p:nvPr/>
            </p:nvSpPr>
            <p:spPr bwMode="gray">
              <a:xfrm rot="7855756">
                <a:off x="6329363" y="1317625"/>
                <a:ext cx="132588" cy="114300"/>
              </a:xfrm>
              <a:prstGeom prst="triangle">
                <a:avLst/>
              </a:prstGeom>
              <a:noFill/>
              <a:ln w="28575" algn="ctr">
                <a:solidFill>
                  <a:srgbClr val="FC9927"/>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60" name="Oval 159">
                <a:extLst>
                  <a:ext uri="{FF2B5EF4-FFF2-40B4-BE49-F238E27FC236}">
                    <a16:creationId xmlns:a16="http://schemas.microsoft.com/office/drawing/2014/main" id="{6E000478-11F3-49CC-B39A-3C297B847B34}"/>
                  </a:ext>
                </a:extLst>
              </p:cNvPr>
              <p:cNvSpPr/>
              <p:nvPr/>
            </p:nvSpPr>
            <p:spPr bwMode="gray">
              <a:xfrm>
                <a:off x="6235103" y="1522413"/>
                <a:ext cx="115888" cy="115888"/>
              </a:xfrm>
              <a:prstGeom prst="ellipse">
                <a:avLst/>
              </a:prstGeom>
              <a:noFill/>
              <a:ln w="28575" algn="ctr">
                <a:solidFill>
                  <a:srgbClr val="FC9927"/>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grpSp>
          <p:nvGrpSpPr>
            <p:cNvPr id="154" name="Group 153">
              <a:extLst>
                <a:ext uri="{FF2B5EF4-FFF2-40B4-BE49-F238E27FC236}">
                  <a16:creationId xmlns:a16="http://schemas.microsoft.com/office/drawing/2014/main" id="{0B1E0C77-7E08-45D4-9BAF-8E9F7838C7F6}"/>
                </a:ext>
              </a:extLst>
            </p:cNvPr>
            <p:cNvGrpSpPr/>
            <p:nvPr/>
          </p:nvGrpSpPr>
          <p:grpSpPr>
            <a:xfrm rot="8100000">
              <a:off x="4200876" y="4361448"/>
              <a:ext cx="1789366" cy="2010173"/>
              <a:chOff x="4663441" y="690417"/>
              <a:chExt cx="1789366" cy="2010173"/>
            </a:xfrm>
          </p:grpSpPr>
          <p:sp>
            <p:nvSpPr>
              <p:cNvPr id="155" name="Freeform 56">
                <a:extLst>
                  <a:ext uri="{FF2B5EF4-FFF2-40B4-BE49-F238E27FC236}">
                    <a16:creationId xmlns:a16="http://schemas.microsoft.com/office/drawing/2014/main" id="{34B7A4D7-8207-48EB-BE6B-7789824D1D73}"/>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24ACC2"/>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56" name="Isosceles Triangle 155">
                <a:extLst>
                  <a:ext uri="{FF2B5EF4-FFF2-40B4-BE49-F238E27FC236}">
                    <a16:creationId xmlns:a16="http://schemas.microsoft.com/office/drawing/2014/main" id="{04D92437-B4A1-438C-8F96-D9CD08A9C1BE}"/>
                  </a:ext>
                </a:extLst>
              </p:cNvPr>
              <p:cNvSpPr/>
              <p:nvPr/>
            </p:nvSpPr>
            <p:spPr bwMode="gray">
              <a:xfrm rot="7855756">
                <a:off x="6329363" y="1317625"/>
                <a:ext cx="132588" cy="114300"/>
              </a:xfrm>
              <a:prstGeom prst="triangle">
                <a:avLst/>
              </a:prstGeom>
              <a:noFill/>
              <a:ln w="28575" algn="ctr">
                <a:solidFill>
                  <a:srgbClr val="24ACC2"/>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57" name="Oval 156">
                <a:extLst>
                  <a:ext uri="{FF2B5EF4-FFF2-40B4-BE49-F238E27FC236}">
                    <a16:creationId xmlns:a16="http://schemas.microsoft.com/office/drawing/2014/main" id="{363C6176-B1E2-4990-A87C-F6B805B0AE2D}"/>
                  </a:ext>
                </a:extLst>
              </p:cNvPr>
              <p:cNvSpPr/>
              <p:nvPr/>
            </p:nvSpPr>
            <p:spPr bwMode="gray">
              <a:xfrm>
                <a:off x="6235103" y="1522413"/>
                <a:ext cx="115888" cy="115888"/>
              </a:xfrm>
              <a:prstGeom prst="ellipse">
                <a:avLst/>
              </a:prstGeom>
              <a:noFill/>
              <a:ln w="28575" algn="ctr">
                <a:solidFill>
                  <a:srgbClr val="24ACC2"/>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grpSp>
      <p:sp>
        <p:nvSpPr>
          <p:cNvPr id="181" name="Rectangle 180">
            <a:extLst>
              <a:ext uri="{FF2B5EF4-FFF2-40B4-BE49-F238E27FC236}">
                <a16:creationId xmlns:a16="http://schemas.microsoft.com/office/drawing/2014/main" id="{4414F0E4-D25B-43C6-8CD8-A679E4C0C7CE}"/>
              </a:ext>
            </a:extLst>
          </p:cNvPr>
          <p:cNvSpPr/>
          <p:nvPr/>
        </p:nvSpPr>
        <p:spPr>
          <a:xfrm>
            <a:off x="15074314" y="2280456"/>
            <a:ext cx="9119254" cy="1727524"/>
          </a:xfrm>
          <a:prstGeom prst="rect">
            <a:avLst/>
          </a:prstGeom>
          <a:ln>
            <a:noFill/>
          </a:ln>
        </p:spPr>
        <p:txBody>
          <a:bodyPr wrap="square">
            <a:spAutoFit/>
          </a:bodyPr>
          <a:lstStyle/>
          <a:p>
            <a:pPr lvl="1" indent="-748762" algn="l" defTabSz="2438280">
              <a:spcAft>
                <a:spcPts val="1200"/>
              </a:spcAft>
              <a:buSzPct val="100000"/>
            </a:pPr>
            <a:r>
              <a:rPr lang="fr-FR" sz="2800" i="0" dirty="0">
                <a:solidFill>
                  <a:srgbClr val="B1D17A"/>
                </a:solidFill>
                <a:latin typeface="+mj-lt"/>
                <a:cs typeface="Calibri Light" panose="020F0302020204030204" pitchFamily="34" charset="0"/>
              </a:rPr>
              <a:t>L'épuisement des ressources abiotiques (non-renouvelables) </a:t>
            </a:r>
            <a:r>
              <a:rPr lang="fr-FR" sz="2800" b="0" i="0" dirty="0">
                <a:solidFill>
                  <a:prstClr val="black"/>
                </a:solidFill>
                <a:latin typeface="+mj-lt"/>
                <a:cs typeface="Calibri Light" panose="020F0302020204030204" pitchFamily="34" charset="0"/>
              </a:rPr>
              <a:t>désigne la diminution de la disponibilité des ressources naturelles abiotiques (ressources minérales).</a:t>
            </a:r>
          </a:p>
        </p:txBody>
      </p:sp>
      <p:sp>
        <p:nvSpPr>
          <p:cNvPr id="182" name="Rectangle 181">
            <a:extLst>
              <a:ext uri="{FF2B5EF4-FFF2-40B4-BE49-F238E27FC236}">
                <a16:creationId xmlns:a16="http://schemas.microsoft.com/office/drawing/2014/main" id="{34ACC967-DD75-4DDA-9902-A091E3206501}"/>
              </a:ext>
            </a:extLst>
          </p:cNvPr>
          <p:cNvSpPr/>
          <p:nvPr/>
        </p:nvSpPr>
        <p:spPr>
          <a:xfrm>
            <a:off x="842814" y="11006312"/>
            <a:ext cx="8404995" cy="1727524"/>
          </a:xfrm>
          <a:prstGeom prst="rect">
            <a:avLst/>
          </a:prstGeom>
        </p:spPr>
        <p:txBody>
          <a:bodyPr wrap="square">
            <a:spAutoFit/>
          </a:bodyPr>
          <a:lstStyle/>
          <a:p>
            <a:pPr lvl="1" indent="-748762" algn="l" defTabSz="2438280">
              <a:spcAft>
                <a:spcPts val="1200"/>
              </a:spcAft>
              <a:buSzPct val="100000"/>
            </a:pPr>
            <a:r>
              <a:rPr lang="fr-FR" sz="2800" i="0" dirty="0">
                <a:solidFill>
                  <a:srgbClr val="EB4809"/>
                </a:solidFill>
                <a:latin typeface="+mj-lt"/>
                <a:cs typeface="Calibri Light" panose="020F0302020204030204" pitchFamily="34" charset="0"/>
              </a:rPr>
              <a:t>L'eutrophisation des eaux douces </a:t>
            </a:r>
            <a:r>
              <a:rPr lang="fr-FR" sz="2800" b="0" i="0" dirty="0">
                <a:solidFill>
                  <a:prstClr val="black"/>
                </a:solidFill>
                <a:latin typeface="+mj-lt"/>
                <a:cs typeface="Calibri Light" panose="020F0302020204030204" pitchFamily="34" charset="0"/>
              </a:rPr>
              <a:t>désigne l'impact de l'accumulation de macronutriments tels que l'azote et le phosphore sur les écosystèmes aquatiques.</a:t>
            </a:r>
            <a:endParaRPr lang="en-GB" sz="2800" b="0" i="0" dirty="0">
              <a:solidFill>
                <a:prstClr val="black"/>
              </a:solidFill>
              <a:latin typeface="+mj-lt"/>
              <a:cs typeface="Calibri Light" panose="020F0302020204030204" pitchFamily="34" charset="0"/>
            </a:endParaRPr>
          </a:p>
        </p:txBody>
      </p:sp>
      <p:sp>
        <p:nvSpPr>
          <p:cNvPr id="183" name="Rectangle 182">
            <a:extLst>
              <a:ext uri="{FF2B5EF4-FFF2-40B4-BE49-F238E27FC236}">
                <a16:creationId xmlns:a16="http://schemas.microsoft.com/office/drawing/2014/main" id="{CDAAD341-9A6B-4259-A613-FB294B9816E2}"/>
              </a:ext>
            </a:extLst>
          </p:cNvPr>
          <p:cNvSpPr/>
          <p:nvPr/>
        </p:nvSpPr>
        <p:spPr>
          <a:xfrm>
            <a:off x="143134" y="8213833"/>
            <a:ext cx="7839347" cy="2287678"/>
          </a:xfrm>
          <a:prstGeom prst="rect">
            <a:avLst/>
          </a:prstGeom>
        </p:spPr>
        <p:txBody>
          <a:bodyPr wrap="square">
            <a:spAutoFit/>
          </a:bodyPr>
          <a:lstStyle/>
          <a:p>
            <a:pPr lvl="1" indent="-748762" algn="l" defTabSz="2438280">
              <a:spcAft>
                <a:spcPts val="1200"/>
              </a:spcAft>
              <a:buSzPct val="100000"/>
            </a:pPr>
            <a:r>
              <a:rPr lang="fr-FR" sz="2800" i="0" dirty="0">
                <a:solidFill>
                  <a:srgbClr val="BCBBBB"/>
                </a:solidFill>
                <a:latin typeface="+mj-lt"/>
                <a:cs typeface="Calibri Light" panose="020F0302020204030204" pitchFamily="34" charset="0"/>
              </a:rPr>
              <a:t>L'acidification de l'air </a:t>
            </a:r>
            <a:r>
              <a:rPr lang="fr-FR" sz="2800" b="0" i="0" dirty="0">
                <a:solidFill>
                  <a:prstClr val="black"/>
                </a:solidFill>
                <a:latin typeface="+mj-lt"/>
                <a:cs typeface="Calibri Light" panose="020F0302020204030204" pitchFamily="34" charset="0"/>
              </a:rPr>
              <a:t>consiste en l'accumulation </a:t>
            </a:r>
            <a:br>
              <a:rPr lang="fr-FR" sz="2800" b="0" i="0" dirty="0">
                <a:solidFill>
                  <a:prstClr val="black"/>
                </a:solidFill>
                <a:latin typeface="+mj-lt"/>
                <a:cs typeface="Calibri Light" panose="020F0302020204030204" pitchFamily="34" charset="0"/>
              </a:rPr>
            </a:br>
            <a:r>
              <a:rPr lang="fr-FR" sz="2800" b="0" i="0" dirty="0">
                <a:solidFill>
                  <a:prstClr val="black"/>
                </a:solidFill>
                <a:latin typeface="+mj-lt"/>
                <a:cs typeface="Calibri Light" panose="020F0302020204030204" pitchFamily="34" charset="0"/>
              </a:rPr>
              <a:t>de substances acidifiantes (par exemple, l'acide sulfurique, l'acide chlorhydrique) dans les particules d'eau en suspension dans l'atmosphère.</a:t>
            </a:r>
          </a:p>
        </p:txBody>
      </p:sp>
      <p:sp>
        <p:nvSpPr>
          <p:cNvPr id="186" name="Rectangle 185">
            <a:extLst>
              <a:ext uri="{FF2B5EF4-FFF2-40B4-BE49-F238E27FC236}">
                <a16:creationId xmlns:a16="http://schemas.microsoft.com/office/drawing/2014/main" id="{98A36F77-C67E-4D29-B858-4A98727CE75A}"/>
              </a:ext>
            </a:extLst>
          </p:cNvPr>
          <p:cNvSpPr/>
          <p:nvPr/>
        </p:nvSpPr>
        <p:spPr>
          <a:xfrm>
            <a:off x="15350396" y="11057940"/>
            <a:ext cx="8701372" cy="1167371"/>
          </a:xfrm>
          <a:prstGeom prst="rect">
            <a:avLst/>
          </a:prstGeom>
        </p:spPr>
        <p:txBody>
          <a:bodyPr wrap="square">
            <a:spAutoFit/>
          </a:bodyPr>
          <a:lstStyle/>
          <a:p>
            <a:pPr lvl="1" indent="-748762" algn="l" defTabSz="2438280">
              <a:spcAft>
                <a:spcPts val="1200"/>
              </a:spcAft>
              <a:buSzPct val="100000"/>
            </a:pPr>
            <a:r>
              <a:rPr lang="fr-FR" sz="2800" i="0" dirty="0">
                <a:solidFill>
                  <a:srgbClr val="376F9C"/>
                </a:solidFill>
                <a:latin typeface="+mj-lt"/>
                <a:cs typeface="Calibri Light" panose="020F0302020204030204" pitchFamily="34" charset="0"/>
              </a:rPr>
              <a:t>Le</a:t>
            </a:r>
            <a:r>
              <a:rPr lang="fr-FR" sz="2800" i="0" dirty="0">
                <a:solidFill>
                  <a:prstClr val="black"/>
                </a:solidFill>
                <a:latin typeface="+mj-lt"/>
                <a:cs typeface="Calibri Light" panose="020F0302020204030204" pitchFamily="34" charset="0"/>
              </a:rPr>
              <a:t> </a:t>
            </a:r>
            <a:r>
              <a:rPr lang="fr-FR" sz="2800" i="0" dirty="0">
                <a:solidFill>
                  <a:srgbClr val="376F9C"/>
                </a:solidFill>
                <a:latin typeface="+mj-lt"/>
                <a:cs typeface="Calibri Light" panose="020F0302020204030204" pitchFamily="34" charset="0"/>
              </a:rPr>
              <a:t>rayonnement ionisant </a:t>
            </a:r>
            <a:r>
              <a:rPr lang="fr-FR" sz="2800" b="0" i="0" dirty="0">
                <a:solidFill>
                  <a:prstClr val="black"/>
                </a:solidFill>
                <a:latin typeface="+mj-lt"/>
                <a:cs typeface="Calibri Light" panose="020F0302020204030204" pitchFamily="34" charset="0"/>
              </a:rPr>
              <a:t>tient compte des effets négatifs sur la santé humaine causés par les rejets radioactifs. </a:t>
            </a:r>
          </a:p>
        </p:txBody>
      </p:sp>
      <p:grpSp>
        <p:nvGrpSpPr>
          <p:cNvPr id="190" name="Group 189">
            <a:extLst>
              <a:ext uri="{FF2B5EF4-FFF2-40B4-BE49-F238E27FC236}">
                <a16:creationId xmlns:a16="http://schemas.microsoft.com/office/drawing/2014/main" id="{55BAE168-5A00-415C-B13F-BF90FC7002C8}"/>
              </a:ext>
            </a:extLst>
          </p:cNvPr>
          <p:cNvGrpSpPr/>
          <p:nvPr/>
        </p:nvGrpSpPr>
        <p:grpSpPr>
          <a:xfrm rot="8100000">
            <a:off x="11609641" y="9269292"/>
            <a:ext cx="3041678" cy="3474036"/>
            <a:chOff x="4663441" y="690417"/>
            <a:chExt cx="1789366" cy="2010173"/>
          </a:xfrm>
        </p:grpSpPr>
        <p:sp>
          <p:nvSpPr>
            <p:cNvPr id="191" name="Freeform 68">
              <a:extLst>
                <a:ext uri="{FF2B5EF4-FFF2-40B4-BE49-F238E27FC236}">
                  <a16:creationId xmlns:a16="http://schemas.microsoft.com/office/drawing/2014/main" id="{50E8BB70-F193-46FB-8526-EB4C54DF955D}"/>
                </a:ext>
              </a:extLst>
            </p:cNvPr>
            <p:cNvSpPr/>
            <p:nvPr/>
          </p:nvSpPr>
          <p:spPr bwMode="gray">
            <a:xfrm>
              <a:off x="4663441" y="690417"/>
              <a:ext cx="1672164" cy="2010173"/>
            </a:xfrm>
            <a:custGeom>
              <a:avLst/>
              <a:gdLst>
                <a:gd name="connsiteX0" fmla="*/ 0 w 1780549"/>
                <a:gd name="connsiteY0" fmla="*/ 0 h 2010173"/>
                <a:gd name="connsiteX1" fmla="*/ 189035 w 1780549"/>
                <a:gd name="connsiteY1" fmla="*/ 9546 h 2010173"/>
                <a:gd name="connsiteX2" fmla="*/ 1653489 w 1780549"/>
                <a:gd name="connsiteY2" fmla="*/ 621796 h 2010173"/>
                <a:gd name="connsiteX3" fmla="*/ 1780549 w 1780549"/>
                <a:gd name="connsiteY3" fmla="*/ 737277 h 2010173"/>
                <a:gd name="connsiteX4" fmla="*/ 507653 w 1780549"/>
                <a:gd name="connsiteY4" fmla="*/ 2010173 h 2010173"/>
                <a:gd name="connsiteX5" fmla="*/ 438289 w 1780549"/>
                <a:gd name="connsiteY5" fmla="*/ 1952943 h 2010173"/>
                <a:gd name="connsiteX6" fmla="*/ 5431 w 1780549"/>
                <a:gd name="connsiteY6" fmla="*/ 1796025 h 2010173"/>
                <a:gd name="connsiteX7" fmla="*/ 0 w 1780549"/>
                <a:gd name="connsiteY7" fmla="*/ 1795751 h 2010173"/>
                <a:gd name="connsiteX8" fmla="*/ 0 w 1780549"/>
                <a:gd name="connsiteY8" fmla="*/ 0 h 2010173"/>
                <a:gd name="connsiteX0" fmla="*/ 1780549 w 1871989"/>
                <a:gd name="connsiteY0" fmla="*/ 737277 h 2010173"/>
                <a:gd name="connsiteX1" fmla="*/ 507653 w 1871989"/>
                <a:gd name="connsiteY1" fmla="*/ 2010173 h 2010173"/>
                <a:gd name="connsiteX2" fmla="*/ 438289 w 1871989"/>
                <a:gd name="connsiteY2" fmla="*/ 1952943 h 2010173"/>
                <a:gd name="connsiteX3" fmla="*/ 5431 w 1871989"/>
                <a:gd name="connsiteY3" fmla="*/ 1796025 h 2010173"/>
                <a:gd name="connsiteX4" fmla="*/ 0 w 1871989"/>
                <a:gd name="connsiteY4" fmla="*/ 1795751 h 2010173"/>
                <a:gd name="connsiteX5" fmla="*/ 0 w 1871989"/>
                <a:gd name="connsiteY5" fmla="*/ 0 h 2010173"/>
                <a:gd name="connsiteX6" fmla="*/ 189035 w 1871989"/>
                <a:gd name="connsiteY6" fmla="*/ 9546 h 2010173"/>
                <a:gd name="connsiteX7" fmla="*/ 1653489 w 1871989"/>
                <a:gd name="connsiteY7" fmla="*/ 621796 h 2010173"/>
                <a:gd name="connsiteX8" fmla="*/ 1871989 w 1871989"/>
                <a:gd name="connsiteY8" fmla="*/ 828717 h 2010173"/>
                <a:gd name="connsiteX0" fmla="*/ 1780549 w 1780549"/>
                <a:gd name="connsiteY0" fmla="*/ 737277 h 2010173"/>
                <a:gd name="connsiteX1" fmla="*/ 507653 w 1780549"/>
                <a:gd name="connsiteY1" fmla="*/ 2010173 h 2010173"/>
                <a:gd name="connsiteX2" fmla="*/ 438289 w 1780549"/>
                <a:gd name="connsiteY2" fmla="*/ 1952943 h 2010173"/>
                <a:gd name="connsiteX3" fmla="*/ 5431 w 1780549"/>
                <a:gd name="connsiteY3" fmla="*/ 1796025 h 2010173"/>
                <a:gd name="connsiteX4" fmla="*/ 0 w 1780549"/>
                <a:gd name="connsiteY4" fmla="*/ 1795751 h 2010173"/>
                <a:gd name="connsiteX5" fmla="*/ 0 w 1780549"/>
                <a:gd name="connsiteY5" fmla="*/ 0 h 2010173"/>
                <a:gd name="connsiteX6" fmla="*/ 189035 w 1780549"/>
                <a:gd name="connsiteY6" fmla="*/ 9546 h 2010173"/>
                <a:gd name="connsiteX7" fmla="*/ 1653489 w 1780549"/>
                <a:gd name="connsiteY7" fmla="*/ 621796 h 2010173"/>
                <a:gd name="connsiteX8" fmla="*/ 1652914 w 1780549"/>
                <a:gd name="connsiteY8" fmla="*/ 622342 h 2010173"/>
                <a:gd name="connsiteX0" fmla="*/ 1607511 w 1672164"/>
                <a:gd name="connsiteY0" fmla="*/ 911902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 name="connsiteX0" fmla="*/ 1585286 w 1672164"/>
                <a:gd name="connsiteY0" fmla="*/ 934127 h 2010173"/>
                <a:gd name="connsiteX1" fmla="*/ 507653 w 1672164"/>
                <a:gd name="connsiteY1" fmla="*/ 2010173 h 2010173"/>
                <a:gd name="connsiteX2" fmla="*/ 438289 w 1672164"/>
                <a:gd name="connsiteY2" fmla="*/ 1952943 h 2010173"/>
                <a:gd name="connsiteX3" fmla="*/ 5431 w 1672164"/>
                <a:gd name="connsiteY3" fmla="*/ 1796025 h 2010173"/>
                <a:gd name="connsiteX4" fmla="*/ 0 w 1672164"/>
                <a:gd name="connsiteY4" fmla="*/ 1795751 h 2010173"/>
                <a:gd name="connsiteX5" fmla="*/ 0 w 1672164"/>
                <a:gd name="connsiteY5" fmla="*/ 0 h 2010173"/>
                <a:gd name="connsiteX6" fmla="*/ 189035 w 1672164"/>
                <a:gd name="connsiteY6" fmla="*/ 9546 h 2010173"/>
                <a:gd name="connsiteX7" fmla="*/ 1653489 w 1672164"/>
                <a:gd name="connsiteY7" fmla="*/ 621796 h 2010173"/>
                <a:gd name="connsiteX8" fmla="*/ 1652914 w 1672164"/>
                <a:gd name="connsiteY8" fmla="*/ 622342 h 20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164" h="2010173">
                  <a:moveTo>
                    <a:pt x="1585286" y="934127"/>
                  </a:moveTo>
                  <a:lnTo>
                    <a:pt x="507653" y="2010173"/>
                  </a:lnTo>
                  <a:lnTo>
                    <a:pt x="438289" y="1952943"/>
                  </a:lnTo>
                  <a:cubicBezTo>
                    <a:pt x="312277" y="1867811"/>
                    <a:pt x="164684" y="1812198"/>
                    <a:pt x="5431" y="1796025"/>
                  </a:cubicBezTo>
                  <a:lnTo>
                    <a:pt x="0" y="1795751"/>
                  </a:lnTo>
                  <a:lnTo>
                    <a:pt x="0" y="0"/>
                  </a:lnTo>
                  <a:lnTo>
                    <a:pt x="189035" y="9546"/>
                  </a:lnTo>
                  <a:cubicBezTo>
                    <a:pt x="742346" y="65738"/>
                    <a:pt x="1247044" y="286368"/>
                    <a:pt x="1653489" y="621796"/>
                  </a:cubicBezTo>
                  <a:cubicBezTo>
                    <a:pt x="1695842" y="660290"/>
                    <a:pt x="1652914" y="622342"/>
                    <a:pt x="1652914" y="622342"/>
                  </a:cubicBezTo>
                </a:path>
              </a:pathLst>
            </a:custGeom>
            <a:noFill/>
            <a:ln w="28575" algn="ctr">
              <a:solidFill>
                <a:srgbClr val="376F9C"/>
              </a:solidFill>
              <a:miter lim="800000"/>
              <a:headEnd/>
              <a:tailEnd/>
            </a:ln>
          </p:spPr>
          <p:txBody>
            <a:bodyPr wrap="square" lIns="177800" tIns="177800" rIns="177800" bIns="177800" rtlCol="0" anchor="ctr"/>
            <a:lstStyle/>
            <a:p>
              <a:pPr defTabSz="1828800" hangingPunct="1">
                <a:lnSpc>
                  <a:spcPct val="106000"/>
                </a:lnSpc>
                <a:defRPr/>
              </a:pPr>
              <a:endParaRPr lang="en-US" sz="2000" i="0" dirty="0">
                <a:solidFill>
                  <a:prstClr val="white"/>
                </a:solidFill>
                <a:latin typeface="Calibri Light" panose="020F0302020204030204" pitchFamily="34" charset="0"/>
                <a:cs typeface="Calibri Light" panose="020F0302020204030204" pitchFamily="34" charset="0"/>
              </a:endParaRPr>
            </a:p>
          </p:txBody>
        </p:sp>
        <p:sp>
          <p:nvSpPr>
            <p:cNvPr id="192" name="Isosceles Triangle 191">
              <a:extLst>
                <a:ext uri="{FF2B5EF4-FFF2-40B4-BE49-F238E27FC236}">
                  <a16:creationId xmlns:a16="http://schemas.microsoft.com/office/drawing/2014/main" id="{7A90444D-4DF3-400E-9BFB-6F58AC9DB8F8}"/>
                </a:ext>
              </a:extLst>
            </p:cNvPr>
            <p:cNvSpPr/>
            <p:nvPr/>
          </p:nvSpPr>
          <p:spPr bwMode="gray">
            <a:xfrm rot="7855756">
              <a:off x="6329363" y="1317625"/>
              <a:ext cx="132588" cy="114300"/>
            </a:xfrm>
            <a:prstGeom prst="triangle">
              <a:avLst/>
            </a:prstGeom>
            <a:noFill/>
            <a:ln w="28575" algn="ctr">
              <a:solidFill>
                <a:srgbClr val="376F9C"/>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sp>
          <p:nvSpPr>
            <p:cNvPr id="193" name="Oval 192">
              <a:extLst>
                <a:ext uri="{FF2B5EF4-FFF2-40B4-BE49-F238E27FC236}">
                  <a16:creationId xmlns:a16="http://schemas.microsoft.com/office/drawing/2014/main" id="{ACFF5238-EF4E-4CBE-8544-6254C0798A3D}"/>
                </a:ext>
              </a:extLst>
            </p:cNvPr>
            <p:cNvSpPr/>
            <p:nvPr/>
          </p:nvSpPr>
          <p:spPr bwMode="gray">
            <a:xfrm>
              <a:off x="6235103" y="1522413"/>
              <a:ext cx="115888" cy="115888"/>
            </a:xfrm>
            <a:prstGeom prst="ellipse">
              <a:avLst/>
            </a:prstGeom>
            <a:noFill/>
            <a:ln w="28575" algn="ctr">
              <a:solidFill>
                <a:srgbClr val="376F9C"/>
              </a:solidFill>
              <a:miter lim="800000"/>
              <a:headEnd/>
              <a:tailEnd/>
            </a:ln>
          </p:spPr>
          <p:txBody>
            <a:bodyPr wrap="square" lIns="177800" tIns="177800" rIns="177800" bIns="177800" rtlCol="0" anchor="ctr"/>
            <a:lstStyle/>
            <a:p>
              <a:pPr defTabSz="1828800" hangingPunct="1">
                <a:lnSpc>
                  <a:spcPct val="106000"/>
                </a:lnSpc>
                <a:defRPr/>
              </a:pPr>
              <a:endParaRPr lang="en-US" sz="2000" i="0">
                <a:solidFill>
                  <a:prstClr val="white"/>
                </a:solidFill>
                <a:latin typeface="Calibri Light" panose="020F0302020204030204" pitchFamily="34" charset="0"/>
                <a:cs typeface="Calibri Light" panose="020F0302020204030204" pitchFamily="34" charset="0"/>
              </a:endParaRPr>
            </a:p>
          </p:txBody>
        </p:sp>
      </p:grpSp>
      <p:pic>
        <p:nvPicPr>
          <p:cNvPr id="11" name="Picture 10" descr="Shape&#10;&#10;Description automatically generated">
            <a:extLst>
              <a:ext uri="{FF2B5EF4-FFF2-40B4-BE49-F238E27FC236}">
                <a16:creationId xmlns:a16="http://schemas.microsoft.com/office/drawing/2014/main" id="{444C2FB0-41BC-470E-81AD-0AF1189E4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984" y="10096500"/>
            <a:ext cx="1395788" cy="1395788"/>
          </a:xfrm>
          <a:prstGeom prst="rect">
            <a:avLst/>
          </a:prstGeom>
        </p:spPr>
      </p:pic>
      <p:pic>
        <p:nvPicPr>
          <p:cNvPr id="13" name="Picture 12" descr="Icon&#10;&#10;Description automatically generated">
            <a:extLst>
              <a:ext uri="{FF2B5EF4-FFF2-40B4-BE49-F238E27FC236}">
                <a16:creationId xmlns:a16="http://schemas.microsoft.com/office/drawing/2014/main" id="{83970B03-F85A-45E9-A7DE-52054D22B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3389" y="3644397"/>
            <a:ext cx="1908214" cy="1908214"/>
          </a:xfrm>
          <a:prstGeom prst="rect">
            <a:avLst/>
          </a:prstGeom>
        </p:spPr>
      </p:pic>
      <p:pic>
        <p:nvPicPr>
          <p:cNvPr id="16" name="Picture 15" descr="Icon&#10;&#10;Description automatically generated">
            <a:extLst>
              <a:ext uri="{FF2B5EF4-FFF2-40B4-BE49-F238E27FC236}">
                <a16:creationId xmlns:a16="http://schemas.microsoft.com/office/drawing/2014/main" id="{E4B1ADDF-5A0C-4898-A937-4D339F0611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3682" y="8049364"/>
            <a:ext cx="1636784" cy="1636784"/>
          </a:xfrm>
          <a:prstGeom prst="rect">
            <a:avLst/>
          </a:prstGeom>
        </p:spPr>
      </p:pic>
      <p:pic>
        <p:nvPicPr>
          <p:cNvPr id="18" name="Picture 17" descr="A yellow triangle with a black background&#10;&#10;Description automatically generated with low confidence">
            <a:extLst>
              <a:ext uri="{FF2B5EF4-FFF2-40B4-BE49-F238E27FC236}">
                <a16:creationId xmlns:a16="http://schemas.microsoft.com/office/drawing/2014/main" id="{90438739-6576-47D8-B1F4-0102BBDFE9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65911" y="5485265"/>
            <a:ext cx="1658302" cy="1658302"/>
          </a:xfrm>
          <a:prstGeom prst="rect">
            <a:avLst/>
          </a:prstGeom>
        </p:spPr>
      </p:pic>
      <p:pic>
        <p:nvPicPr>
          <p:cNvPr id="20" name="Picture 19" descr="Icon&#10;&#10;Description automatically generated">
            <a:extLst>
              <a:ext uri="{FF2B5EF4-FFF2-40B4-BE49-F238E27FC236}">
                <a16:creationId xmlns:a16="http://schemas.microsoft.com/office/drawing/2014/main" id="{9A34EBC0-DDB9-4B56-8B62-CC7FE7D23B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55752" y="3808302"/>
            <a:ext cx="1422356" cy="1422356"/>
          </a:xfrm>
          <a:prstGeom prst="rect">
            <a:avLst/>
          </a:prstGeom>
        </p:spPr>
      </p:pic>
      <p:pic>
        <p:nvPicPr>
          <p:cNvPr id="22" name="Picture 21" descr="Icon&#10;&#10;Description automatically generated">
            <a:extLst>
              <a:ext uri="{FF2B5EF4-FFF2-40B4-BE49-F238E27FC236}">
                <a16:creationId xmlns:a16="http://schemas.microsoft.com/office/drawing/2014/main" id="{523DBD12-8F01-4E64-9D17-193F229574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68718" y="5543594"/>
            <a:ext cx="1576180" cy="1576180"/>
          </a:xfrm>
          <a:prstGeom prst="rect">
            <a:avLst/>
          </a:prstGeom>
        </p:spPr>
      </p:pic>
      <p:pic>
        <p:nvPicPr>
          <p:cNvPr id="26" name="Picture 25" descr="Icon&#10;&#10;Description automatically generated">
            <a:extLst>
              <a:ext uri="{FF2B5EF4-FFF2-40B4-BE49-F238E27FC236}">
                <a16:creationId xmlns:a16="http://schemas.microsoft.com/office/drawing/2014/main" id="{8018DC0E-D1D9-4102-B6B1-30BFF68813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12804478" y="9994346"/>
            <a:ext cx="1465808" cy="1465808"/>
          </a:xfrm>
          <a:prstGeom prst="rect">
            <a:avLst/>
          </a:prstGeom>
        </p:spPr>
      </p:pic>
      <p:pic>
        <p:nvPicPr>
          <p:cNvPr id="30" name="Picture 29" descr="Logo, icon&#10;&#10;Description automatically generated">
            <a:extLst>
              <a:ext uri="{FF2B5EF4-FFF2-40B4-BE49-F238E27FC236}">
                <a16:creationId xmlns:a16="http://schemas.microsoft.com/office/drawing/2014/main" id="{2C3A4BF9-9FAE-4556-8C9C-F7084CB63F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593413" y="8048231"/>
            <a:ext cx="1534434" cy="1534434"/>
          </a:xfrm>
          <a:prstGeom prst="rect">
            <a:avLst/>
          </a:prstGeom>
        </p:spPr>
      </p:pic>
    </p:spTree>
    <p:extLst>
      <p:ext uri="{BB962C8B-B14F-4D97-AF65-F5344CB8AC3E}">
        <p14:creationId xmlns:p14="http://schemas.microsoft.com/office/powerpoint/2010/main" val="32934597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E9679-BCED-46AC-ACCE-2087F7D73CE4}"/>
              </a:ext>
            </a:extLst>
          </p:cNvPr>
          <p:cNvPicPr>
            <a:picLocks noChangeAspect="1"/>
          </p:cNvPicPr>
          <p:nvPr/>
        </p:nvPicPr>
        <p:blipFill>
          <a:blip r:embed="rId2"/>
          <a:stretch>
            <a:fillRect/>
          </a:stretch>
        </p:blipFill>
        <p:spPr>
          <a:xfrm>
            <a:off x="769292" y="2919880"/>
            <a:ext cx="9352608" cy="9361398"/>
          </a:xfrm>
          <a:prstGeom prst="rect">
            <a:avLst/>
          </a:prstGeom>
        </p:spPr>
      </p:pic>
      <p:sp>
        <p:nvSpPr>
          <p:cNvPr id="4" name="Titre 3">
            <a:extLst>
              <a:ext uri="{FF2B5EF4-FFF2-40B4-BE49-F238E27FC236}">
                <a16:creationId xmlns:a16="http://schemas.microsoft.com/office/drawing/2014/main" id="{B61C764B-87A5-F565-7CFC-15EBDBD94603}"/>
              </a:ext>
            </a:extLst>
          </p:cNvPr>
          <p:cNvSpPr>
            <a:spLocks noGrp="1"/>
          </p:cNvSpPr>
          <p:nvPr>
            <p:ph type="title"/>
          </p:nvPr>
        </p:nvSpPr>
        <p:spPr>
          <a:xfrm>
            <a:off x="1255568" y="1131825"/>
            <a:ext cx="23033182" cy="1675020"/>
          </a:xfrm>
        </p:spPr>
        <p:txBody>
          <a:bodyPr>
            <a:normAutofit fontScale="90000"/>
          </a:bodyPr>
          <a:lstStyle/>
          <a:p>
            <a:r>
              <a:rPr lang="fr-FR" sz="6600" spc="-150" dirty="0">
                <a:latin typeface="Calibri "/>
                <a:cs typeface="Calibri Light" panose="020F0302020204030204" pitchFamily="34" charset="0"/>
              </a:rPr>
              <a:t>Les pressions mises sur les entreprises sont croissantes et d’origines multiples</a:t>
            </a:r>
            <a:endParaRPr lang="fr-FR" dirty="0"/>
          </a:p>
        </p:txBody>
      </p:sp>
      <p:sp>
        <p:nvSpPr>
          <p:cNvPr id="6" name="Slide Number Placeholder 5">
            <a:extLst>
              <a:ext uri="{FF2B5EF4-FFF2-40B4-BE49-F238E27FC236}">
                <a16:creationId xmlns:a16="http://schemas.microsoft.com/office/drawing/2014/main" id="{81895936-8F06-4FE3-BBB9-385FD84EBD5E}"/>
              </a:ext>
            </a:extLst>
          </p:cNvPr>
          <p:cNvSpPr>
            <a:spLocks noGrp="1"/>
          </p:cNvSpPr>
          <p:nvPr>
            <p:ph type="sldNum" sz="quarter" idx="15"/>
          </p:nvPr>
        </p:nvSpPr>
        <p:spPr>
          <a:xfrm>
            <a:off x="23760893" y="13118394"/>
            <a:ext cx="371773" cy="307777"/>
          </a:xfrm>
          <a:prstGeom prst="rect">
            <a:avLst/>
          </a:prstGeom>
          <a:noFill/>
        </p:spPr>
        <p:txBody>
          <a:bodyPr wrap="square" lIns="0" tIns="0" rIns="0" bIns="0" rtlCol="0">
            <a:spAutoFit/>
          </a:bodyPr>
          <a:lstStyle>
            <a:defPPr>
              <a:defRPr lang="en-US"/>
            </a:defPPr>
            <a:lvl1pPr marL="0" algn="r" defTabSz="1828800" rtl="0" eaLnBrk="1" latinLnBrk="0" hangingPunct="1">
              <a:defRPr lang="fr-FR" sz="1302" kern="1200" smtClean="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defTabSz="2438280">
              <a:lnSpc>
                <a:spcPct val="100000"/>
              </a:lnSpc>
              <a:spcBef>
                <a:spcPts val="1600"/>
              </a:spcBef>
              <a:buSzPct val="100000"/>
              <a:defRPr/>
            </a:pPr>
            <a:fld id="{C632AA51-054D-4843-AB85-50DC46A393FE}" type="slidenum">
              <a:rPr lang="fr-FR" sz="2000" smtClean="0">
                <a:solidFill>
                  <a:schemeClr val="bg1"/>
                </a:solidFill>
              </a:rPr>
              <a:pPr algn="ctr" defTabSz="2438280">
                <a:lnSpc>
                  <a:spcPct val="100000"/>
                </a:lnSpc>
                <a:spcBef>
                  <a:spcPts val="1600"/>
                </a:spcBef>
                <a:buSzPct val="100000"/>
                <a:defRPr/>
              </a:pPr>
              <a:t>3</a:t>
            </a:fld>
            <a:endParaRPr lang="en-GB" sz="2000" b="0" i="0">
              <a:solidFill>
                <a:schemeClr val="bg1"/>
              </a:solidFill>
              <a:latin typeface="Verdana"/>
            </a:endParaRPr>
          </a:p>
        </p:txBody>
      </p:sp>
      <p:sp>
        <p:nvSpPr>
          <p:cNvPr id="10" name="Rectangle 9">
            <a:extLst>
              <a:ext uri="{FF2B5EF4-FFF2-40B4-BE49-F238E27FC236}">
                <a16:creationId xmlns:a16="http://schemas.microsoft.com/office/drawing/2014/main" id="{B42F6C56-975E-4BB3-AB76-4657CCB988D4}"/>
              </a:ext>
            </a:extLst>
          </p:cNvPr>
          <p:cNvSpPr/>
          <p:nvPr/>
        </p:nvSpPr>
        <p:spPr>
          <a:xfrm>
            <a:off x="10417037" y="2592802"/>
            <a:ext cx="13715629" cy="2769989"/>
          </a:xfrm>
          <a:prstGeom prst="rect">
            <a:avLst/>
          </a:prstGeom>
        </p:spPr>
        <p:txBody>
          <a:bodyPr wrap="square">
            <a:spAutoFit/>
          </a:bodyPr>
          <a:lstStyle/>
          <a:p>
            <a:pPr indent="533400" algn="l" defTabSz="2438280" hangingPunct="1">
              <a:lnSpc>
                <a:spcPct val="100000"/>
              </a:lnSpc>
              <a:buFont typeface="Arial" panose="020B0604020202020204" pitchFamily="34" charset="0"/>
              <a:buChar char="►"/>
              <a:defRPr/>
            </a:pPr>
            <a:r>
              <a:rPr lang="fr-FR" sz="2800" i="0" kern="1200" dirty="0">
                <a:solidFill>
                  <a:prstClr val="black"/>
                </a:solidFill>
                <a:latin typeface="+mj-lt"/>
                <a:ea typeface="Verdana" panose="020B0604030504040204" pitchFamily="34" charset="0"/>
                <a:cs typeface="Calibri Light" panose="020F0302020204030204" pitchFamily="34" charset="0"/>
              </a:rPr>
              <a:t>Une pression sociétale</a:t>
            </a:r>
            <a:endParaRPr lang="fr-FR" sz="2800" b="0" i="0" kern="1200" dirty="0">
              <a:solidFill>
                <a:prstClr val="black"/>
              </a:solidFill>
              <a:latin typeface="+mj-lt"/>
              <a:ea typeface="Verdana" panose="020B0604030504040204" pitchFamily="34" charset="0"/>
            </a:endParaRPr>
          </a:p>
          <a:p>
            <a:pPr algn="just" defTabSz="2438280" hangingPunct="1">
              <a:lnSpc>
                <a:spcPct val="100000"/>
              </a:lnSpc>
              <a:spcBef>
                <a:spcPts val="1200"/>
              </a:spcBef>
              <a:spcAft>
                <a:spcPts val="1200"/>
              </a:spcAft>
              <a:defRPr/>
            </a:pPr>
            <a:r>
              <a:rPr lang="fr-FR" sz="2800" b="0" i="0" kern="1200" dirty="0">
                <a:solidFill>
                  <a:prstClr val="black"/>
                </a:solidFill>
                <a:latin typeface="+mj-lt"/>
                <a:ea typeface="Verdana" panose="020B0604030504040204" pitchFamily="34" charset="0"/>
              </a:rPr>
              <a:t>Extinction </a:t>
            </a:r>
            <a:r>
              <a:rPr lang="fr-FR" sz="2800" b="0" i="0" kern="1200" dirty="0" err="1">
                <a:solidFill>
                  <a:prstClr val="black"/>
                </a:solidFill>
                <a:latin typeface="+mj-lt"/>
                <a:ea typeface="Verdana" panose="020B0604030504040204" pitchFamily="34" charset="0"/>
              </a:rPr>
              <a:t>Rebellion</a:t>
            </a:r>
            <a:r>
              <a:rPr lang="fr-FR" sz="2800" b="0" i="0" kern="1200" dirty="0">
                <a:solidFill>
                  <a:prstClr val="black"/>
                </a:solidFill>
                <a:latin typeface="+mj-lt"/>
                <a:ea typeface="Verdana" panose="020B0604030504040204" pitchFamily="34" charset="0"/>
              </a:rPr>
              <a:t>, Greta </a:t>
            </a:r>
            <a:r>
              <a:rPr lang="fr-FR" sz="2800" b="0" i="0" kern="1200" dirty="0" err="1">
                <a:solidFill>
                  <a:prstClr val="black"/>
                </a:solidFill>
                <a:latin typeface="+mj-lt"/>
                <a:ea typeface="Verdana" panose="020B0604030504040204" pitchFamily="34" charset="0"/>
              </a:rPr>
              <a:t>Thunberg</a:t>
            </a:r>
            <a:r>
              <a:rPr lang="fr-FR" sz="2800" b="0" i="0" kern="1200" dirty="0">
                <a:solidFill>
                  <a:prstClr val="black"/>
                </a:solidFill>
                <a:latin typeface="+mj-lt"/>
                <a:ea typeface="Verdana" panose="020B0604030504040204" pitchFamily="34" charset="0"/>
              </a:rPr>
              <a:t>, et les manifestions pour le climat poussent les gouvernements à prendre des décisions majeures pour le climat.</a:t>
            </a:r>
          </a:p>
          <a:p>
            <a:pPr algn="just" defTabSz="2438280" hangingPunct="1">
              <a:lnSpc>
                <a:spcPct val="100000"/>
              </a:lnSpc>
              <a:spcBef>
                <a:spcPts val="1200"/>
              </a:spcBef>
              <a:spcAft>
                <a:spcPts val="1200"/>
              </a:spcAft>
              <a:defRPr/>
            </a:pPr>
            <a:r>
              <a:rPr lang="fr-FR" sz="2800" b="0" i="0" kern="1200" dirty="0">
                <a:solidFill>
                  <a:prstClr val="black"/>
                </a:solidFill>
                <a:latin typeface="+mj-lt"/>
                <a:ea typeface="Verdana" panose="020B0604030504040204" pitchFamily="34" charset="0"/>
              </a:rPr>
              <a:t>Au-delà des mouvements activistes, les consommateurs exercent une pression croissante sur les entreprises (agro-alimentaire…).</a:t>
            </a:r>
          </a:p>
        </p:txBody>
      </p:sp>
      <p:sp>
        <p:nvSpPr>
          <p:cNvPr id="11" name="Rectangle 10">
            <a:extLst>
              <a:ext uri="{FF2B5EF4-FFF2-40B4-BE49-F238E27FC236}">
                <a16:creationId xmlns:a16="http://schemas.microsoft.com/office/drawing/2014/main" id="{D28835FE-DE92-4CF2-8B28-F492B27FC341}"/>
              </a:ext>
            </a:extLst>
          </p:cNvPr>
          <p:cNvSpPr/>
          <p:nvPr/>
        </p:nvSpPr>
        <p:spPr>
          <a:xfrm>
            <a:off x="10417037" y="5446143"/>
            <a:ext cx="13715629" cy="1969770"/>
          </a:xfrm>
          <a:prstGeom prst="rect">
            <a:avLst/>
          </a:prstGeom>
        </p:spPr>
        <p:txBody>
          <a:bodyPr wrap="square">
            <a:spAutoFit/>
          </a:bodyPr>
          <a:lstStyle/>
          <a:p>
            <a:pPr indent="533400" algn="l" defTabSz="2438280" hangingPunct="1">
              <a:lnSpc>
                <a:spcPct val="100000"/>
              </a:lnSpc>
              <a:buFont typeface="Arial" panose="020B0604020202020204" pitchFamily="34" charset="0"/>
              <a:buChar char="►"/>
              <a:defRPr/>
            </a:pPr>
            <a:r>
              <a:rPr lang="fr-FR" sz="2800" i="0" kern="1200" dirty="0">
                <a:solidFill>
                  <a:prstClr val="black"/>
                </a:solidFill>
                <a:latin typeface="+mj-lt"/>
                <a:ea typeface="Verdana" panose="020B0604030504040204" pitchFamily="34" charset="0"/>
                <a:cs typeface="Calibri Light" panose="020F0302020204030204" pitchFamily="34" charset="0"/>
              </a:rPr>
              <a:t>Une pression politique et réglementaire</a:t>
            </a:r>
            <a:endParaRPr lang="fr-FR" sz="2800" b="0" i="0" kern="1200" dirty="0">
              <a:solidFill>
                <a:prstClr val="black"/>
              </a:solidFill>
              <a:latin typeface="+mj-lt"/>
              <a:ea typeface="Verdana" panose="020B0604030504040204" pitchFamily="34" charset="0"/>
            </a:endParaRPr>
          </a:p>
          <a:p>
            <a:pPr algn="just" defTabSz="2438280" hangingPunct="1">
              <a:lnSpc>
                <a:spcPct val="100000"/>
              </a:lnSpc>
              <a:spcBef>
                <a:spcPts val="1200"/>
              </a:spcBef>
              <a:spcAft>
                <a:spcPts val="1200"/>
              </a:spcAft>
              <a:defRPr/>
            </a:pPr>
            <a:r>
              <a:rPr lang="fr-FR" sz="2800" b="0" i="0" kern="1200" dirty="0">
                <a:solidFill>
                  <a:prstClr val="black"/>
                </a:solidFill>
                <a:latin typeface="+mj-lt"/>
                <a:ea typeface="Verdana" panose="020B0604030504040204" pitchFamily="34" charset="0"/>
              </a:rPr>
              <a:t>En décembre 2020, l’Union Européenne a délivré son Green Deal, s’engageant à une neutralité carbone en 2050. En 2021, la Commission européenne a adopté le paquet « Fit for 55 » pour réduire les émissions de l’Union européenne de 55% d’ici 2030.</a:t>
            </a:r>
          </a:p>
        </p:txBody>
      </p:sp>
      <p:sp>
        <p:nvSpPr>
          <p:cNvPr id="12" name="Rectangle 11">
            <a:extLst>
              <a:ext uri="{FF2B5EF4-FFF2-40B4-BE49-F238E27FC236}">
                <a16:creationId xmlns:a16="http://schemas.microsoft.com/office/drawing/2014/main" id="{98F73C0D-886B-44B5-AEE1-AF7E7673FA85}"/>
              </a:ext>
            </a:extLst>
          </p:cNvPr>
          <p:cNvSpPr/>
          <p:nvPr/>
        </p:nvSpPr>
        <p:spPr>
          <a:xfrm>
            <a:off x="10417037" y="7546172"/>
            <a:ext cx="13715629" cy="3139321"/>
          </a:xfrm>
          <a:prstGeom prst="rect">
            <a:avLst/>
          </a:prstGeom>
        </p:spPr>
        <p:txBody>
          <a:bodyPr wrap="square">
            <a:spAutoFit/>
          </a:bodyPr>
          <a:lstStyle/>
          <a:p>
            <a:pPr indent="533400" algn="l" defTabSz="2438280" hangingPunct="1">
              <a:lnSpc>
                <a:spcPct val="100000"/>
              </a:lnSpc>
              <a:buFont typeface="Arial" panose="020B0604020202020204" pitchFamily="34" charset="0"/>
              <a:buChar char="►"/>
              <a:defRPr/>
            </a:pPr>
            <a:r>
              <a:rPr lang="fr-FR" sz="2800" i="0" kern="1200" dirty="0">
                <a:solidFill>
                  <a:prstClr val="black"/>
                </a:solidFill>
                <a:latin typeface="+mj-lt"/>
                <a:ea typeface="Verdana" panose="020B0604030504040204" pitchFamily="34" charset="0"/>
                <a:cs typeface="Calibri Light" panose="020F0302020204030204" pitchFamily="34" charset="0"/>
              </a:rPr>
              <a:t>Une pression des actionnaires et investisseurs</a:t>
            </a:r>
            <a:endParaRPr lang="fr-FR" sz="2800" b="0" i="0" kern="1200" dirty="0">
              <a:solidFill>
                <a:prstClr val="black"/>
              </a:solidFill>
              <a:latin typeface="+mj-lt"/>
              <a:ea typeface="Verdana" panose="020B0604030504040204" pitchFamily="34" charset="0"/>
            </a:endParaRPr>
          </a:p>
          <a:p>
            <a:pPr algn="just" defTabSz="2438280" hangingPunct="1">
              <a:lnSpc>
                <a:spcPct val="100000"/>
              </a:lnSpc>
              <a:spcBef>
                <a:spcPts val="1200"/>
              </a:spcBef>
              <a:spcAft>
                <a:spcPts val="1200"/>
              </a:spcAft>
              <a:defRPr/>
            </a:pPr>
            <a:r>
              <a:rPr lang="fr-FR" sz="2800" b="0" i="0" kern="1200" dirty="0">
                <a:solidFill>
                  <a:prstClr val="black"/>
                </a:solidFill>
                <a:latin typeface="+mj-lt"/>
                <a:ea typeface="Verdana" panose="020B0604030504040204" pitchFamily="34" charset="0"/>
              </a:rPr>
              <a:t>Le PDG de BlackRock a récemment annoncé vouloir renforcer sa part d’investissements durables et sa volonté de pousser les entreprises vers un modèle bas carbone.</a:t>
            </a:r>
          </a:p>
          <a:p>
            <a:pPr algn="just" defTabSz="2438280" hangingPunct="1">
              <a:lnSpc>
                <a:spcPct val="100000"/>
              </a:lnSpc>
              <a:spcBef>
                <a:spcPts val="1200"/>
              </a:spcBef>
              <a:spcAft>
                <a:spcPts val="1200"/>
              </a:spcAft>
              <a:defRPr/>
            </a:pPr>
            <a:r>
              <a:rPr lang="fr-FR" sz="2800" b="0" i="0" kern="1200" dirty="0">
                <a:solidFill>
                  <a:prstClr val="black"/>
                </a:solidFill>
                <a:latin typeface="+mj-lt"/>
                <a:ea typeface="Verdana" panose="020B0604030504040204" pitchFamily="34" charset="0"/>
              </a:rPr>
              <a:t>Le 15 avril 2020, 11 actionnaires de l’entreprises Total ont soumis au Conseil d’administration une résolution environnementale afin d’aligner la stratégie de l’entreprise aux exigences climatiques. </a:t>
            </a:r>
          </a:p>
        </p:txBody>
      </p:sp>
      <p:sp>
        <p:nvSpPr>
          <p:cNvPr id="13" name="Rectangle 12">
            <a:extLst>
              <a:ext uri="{FF2B5EF4-FFF2-40B4-BE49-F238E27FC236}">
                <a16:creationId xmlns:a16="http://schemas.microsoft.com/office/drawing/2014/main" id="{379FF74D-BE29-401C-86E8-B8D5EA73D0FC}"/>
              </a:ext>
            </a:extLst>
          </p:cNvPr>
          <p:cNvSpPr/>
          <p:nvPr/>
        </p:nvSpPr>
        <p:spPr>
          <a:xfrm>
            <a:off x="10417037" y="10806943"/>
            <a:ext cx="13715629" cy="1538883"/>
          </a:xfrm>
          <a:prstGeom prst="rect">
            <a:avLst/>
          </a:prstGeom>
        </p:spPr>
        <p:txBody>
          <a:bodyPr wrap="square">
            <a:spAutoFit/>
          </a:bodyPr>
          <a:lstStyle/>
          <a:p>
            <a:pPr indent="533400" algn="l" defTabSz="2438280" hangingPunct="1">
              <a:lnSpc>
                <a:spcPct val="100000"/>
              </a:lnSpc>
              <a:buFont typeface="Arial" panose="020B0604020202020204" pitchFamily="34" charset="0"/>
              <a:buChar char="►"/>
              <a:defRPr/>
            </a:pPr>
            <a:r>
              <a:rPr lang="fr-FR" sz="2800" i="0" kern="1200" dirty="0">
                <a:solidFill>
                  <a:prstClr val="black"/>
                </a:solidFill>
                <a:latin typeface="+mj-lt"/>
                <a:ea typeface="Verdana" panose="020B0604030504040204" pitchFamily="34" charset="0"/>
                <a:cs typeface="Calibri Light" panose="020F0302020204030204" pitchFamily="34" charset="0"/>
              </a:rPr>
              <a:t>Une pression des employés</a:t>
            </a:r>
            <a:endParaRPr lang="fr-FR" sz="2800" b="0" i="0" kern="1200" dirty="0">
              <a:solidFill>
                <a:prstClr val="black"/>
              </a:solidFill>
              <a:latin typeface="+mj-lt"/>
              <a:ea typeface="Verdana" panose="020B0604030504040204" pitchFamily="34" charset="0"/>
            </a:endParaRPr>
          </a:p>
          <a:p>
            <a:pPr algn="just" defTabSz="2438280" hangingPunct="1">
              <a:lnSpc>
                <a:spcPct val="100000"/>
              </a:lnSpc>
              <a:spcBef>
                <a:spcPts val="1200"/>
              </a:spcBef>
              <a:spcAft>
                <a:spcPts val="1200"/>
              </a:spcAft>
              <a:defRPr/>
            </a:pPr>
            <a:r>
              <a:rPr lang="fr-FR" sz="2800" b="0" i="0" kern="1200" dirty="0">
                <a:solidFill>
                  <a:prstClr val="black"/>
                </a:solidFill>
                <a:latin typeface="+mj-lt"/>
                <a:ea typeface="Verdana" panose="020B0604030504040204" pitchFamily="34" charset="0"/>
              </a:rPr>
              <a:t>Amazon, sous la pression de ses employés, s’est engagé à mettre en place une stratégie ambitieuse pour le climat.</a:t>
            </a:r>
          </a:p>
        </p:txBody>
      </p:sp>
    </p:spTree>
    <p:extLst>
      <p:ext uri="{BB962C8B-B14F-4D97-AF65-F5344CB8AC3E}">
        <p14:creationId xmlns:p14="http://schemas.microsoft.com/office/powerpoint/2010/main" val="39530425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55211-3B9E-876C-DA33-9449C026653F}"/>
              </a:ext>
            </a:extLst>
          </p:cNvPr>
          <p:cNvSpPr>
            <a:spLocks noGrp="1"/>
          </p:cNvSpPr>
          <p:nvPr>
            <p:ph type="title"/>
          </p:nvPr>
        </p:nvSpPr>
        <p:spPr>
          <a:xfrm>
            <a:off x="1217468" y="1150875"/>
            <a:ext cx="21356782" cy="1675020"/>
          </a:xfrm>
        </p:spPr>
        <p:txBody>
          <a:bodyPr>
            <a:normAutofit/>
          </a:bodyPr>
          <a:lstStyle/>
          <a:p>
            <a:r>
              <a:rPr lang="fr-FR" sz="6000" spc="-150" dirty="0">
                <a:latin typeface="Calibri "/>
                <a:cs typeface="Calibri Light" panose="020F0302020204030204" pitchFamily="34" charset="0"/>
              </a:rPr>
              <a:t>Les étapes clés d’une stratégie climat</a:t>
            </a:r>
            <a:endParaRPr lang="fr-FR" sz="6000" dirty="0"/>
          </a:p>
        </p:txBody>
      </p:sp>
      <p:sp>
        <p:nvSpPr>
          <p:cNvPr id="7" name="Slide Number Placeholder 6"/>
          <p:cNvSpPr>
            <a:spLocks noGrp="1"/>
          </p:cNvSpPr>
          <p:nvPr>
            <p:ph type="sldNum" sz="quarter" idx="15"/>
          </p:nvPr>
        </p:nvSpPr>
        <p:spPr>
          <a:xfrm>
            <a:off x="23830561" y="13067098"/>
            <a:ext cx="232435"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4</a:t>
            </a:fld>
            <a:endParaRPr lang="fr-FR" kern="1200" dirty="0">
              <a:solidFill>
                <a:schemeClr val="bg1"/>
              </a:solidFill>
              <a:latin typeface="+mj-lt"/>
            </a:endParaRPr>
          </a:p>
        </p:txBody>
      </p:sp>
      <p:grpSp>
        <p:nvGrpSpPr>
          <p:cNvPr id="14" name="Groupe 13">
            <a:extLst>
              <a:ext uri="{FF2B5EF4-FFF2-40B4-BE49-F238E27FC236}">
                <a16:creationId xmlns:a16="http://schemas.microsoft.com/office/drawing/2014/main" id="{1378124E-AB1D-43A5-915C-AB0C1622A41F}"/>
              </a:ext>
            </a:extLst>
          </p:cNvPr>
          <p:cNvGrpSpPr/>
          <p:nvPr/>
        </p:nvGrpSpPr>
        <p:grpSpPr>
          <a:xfrm>
            <a:off x="8978572" y="2411461"/>
            <a:ext cx="15084424" cy="9822388"/>
            <a:chOff x="-628649" y="1356256"/>
            <a:chExt cx="7542212" cy="4911194"/>
          </a:xfrm>
        </p:grpSpPr>
        <p:graphicFrame>
          <p:nvGraphicFramePr>
            <p:cNvPr id="5" name="Diagramme 4">
              <a:extLst>
                <a:ext uri="{FF2B5EF4-FFF2-40B4-BE49-F238E27FC236}">
                  <a16:creationId xmlns:a16="http://schemas.microsoft.com/office/drawing/2014/main" id="{8E296005-DBF0-4972-BE93-B82C7EB55029}"/>
                </a:ext>
              </a:extLst>
            </p:cNvPr>
            <p:cNvGraphicFramePr/>
            <p:nvPr>
              <p:extLst>
                <p:ext uri="{D42A27DB-BD31-4B8C-83A1-F6EECF244321}">
                  <p14:modId xmlns:p14="http://schemas.microsoft.com/office/powerpoint/2010/main" val="950215104"/>
                </p:ext>
              </p:extLst>
            </p:nvPr>
          </p:nvGraphicFramePr>
          <p:xfrm>
            <a:off x="-628649" y="1356256"/>
            <a:ext cx="7542212" cy="4911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 12">
              <a:extLst>
                <a:ext uri="{FF2B5EF4-FFF2-40B4-BE49-F238E27FC236}">
                  <a16:creationId xmlns:a16="http://schemas.microsoft.com/office/drawing/2014/main" id="{3B23E578-B408-44CB-AB3F-F17B55A920BC}"/>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rot="1035712">
              <a:off x="1389888" y="1916572"/>
              <a:ext cx="693600" cy="1125173"/>
            </a:xfrm>
            <a:prstGeom prst="rect">
              <a:avLst/>
            </a:prstGeom>
          </p:spPr>
        </p:pic>
        <p:pic>
          <p:nvPicPr>
            <p:cNvPr id="17" name="Image 16">
              <a:extLst>
                <a:ext uri="{FF2B5EF4-FFF2-40B4-BE49-F238E27FC236}">
                  <a16:creationId xmlns:a16="http://schemas.microsoft.com/office/drawing/2014/main" id="{EA05E220-F627-4293-9553-334FE1AB82DE}"/>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rot="6566023">
              <a:off x="4227387" y="1884134"/>
              <a:ext cx="693600" cy="1125173"/>
            </a:xfrm>
            <a:prstGeom prst="rect">
              <a:avLst/>
            </a:prstGeom>
          </p:spPr>
        </p:pic>
        <p:pic>
          <p:nvPicPr>
            <p:cNvPr id="20" name="Image 19">
              <a:extLst>
                <a:ext uri="{FF2B5EF4-FFF2-40B4-BE49-F238E27FC236}">
                  <a16:creationId xmlns:a16="http://schemas.microsoft.com/office/drawing/2014/main" id="{4CA3EDDC-DE10-4077-B09B-92FE4B5343DC}"/>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rot="11458714">
              <a:off x="4146894" y="4621380"/>
              <a:ext cx="693600" cy="1125173"/>
            </a:xfrm>
            <a:prstGeom prst="rect">
              <a:avLst/>
            </a:prstGeom>
          </p:spPr>
        </p:pic>
        <p:pic>
          <p:nvPicPr>
            <p:cNvPr id="21" name="Image 20">
              <a:extLst>
                <a:ext uri="{FF2B5EF4-FFF2-40B4-BE49-F238E27FC236}">
                  <a16:creationId xmlns:a16="http://schemas.microsoft.com/office/drawing/2014/main" id="{28C14A3D-9518-4EC3-A001-55BE842D0E71}"/>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rot="17370307">
              <a:off x="1397280" y="4686876"/>
              <a:ext cx="693600" cy="1125173"/>
            </a:xfrm>
            <a:prstGeom prst="rect">
              <a:avLst/>
            </a:prstGeom>
          </p:spPr>
        </p:pic>
      </p:grpSp>
      <p:sp>
        <p:nvSpPr>
          <p:cNvPr id="11" name="ZoneTexte 10">
            <a:extLst>
              <a:ext uri="{FF2B5EF4-FFF2-40B4-BE49-F238E27FC236}">
                <a16:creationId xmlns:a16="http://schemas.microsoft.com/office/drawing/2014/main" id="{E7A68B2B-DEB3-4F18-90B6-DE2B7E0CCC30}"/>
              </a:ext>
            </a:extLst>
          </p:cNvPr>
          <p:cNvSpPr txBox="1"/>
          <p:nvPr/>
        </p:nvSpPr>
        <p:spPr>
          <a:xfrm>
            <a:off x="485418" y="4293685"/>
            <a:ext cx="10079207" cy="6057940"/>
          </a:xfrm>
          <a:prstGeom prst="rect">
            <a:avLst/>
          </a:prstGeom>
          <a:noFill/>
        </p:spPr>
        <p:txBody>
          <a:bodyPr wrap="square" lIns="0" tIns="0" rIns="0" bIns="0" rtlCol="0">
            <a:spAutoFit/>
          </a:bodyPr>
          <a:lstStyle/>
          <a:p>
            <a:pPr algn="just" defTabSz="2438280" hangingPunct="1">
              <a:lnSpc>
                <a:spcPct val="150000"/>
              </a:lnSpc>
              <a:spcBef>
                <a:spcPts val="1200"/>
              </a:spcBef>
              <a:buSzPct val="100000"/>
              <a:defRPr/>
            </a:pPr>
            <a:r>
              <a:rPr lang="fr-FR" sz="2800" b="0" i="0" kern="1200" dirty="0">
                <a:solidFill>
                  <a:srgbClr val="313131"/>
                </a:solidFill>
                <a:latin typeface="+mj-lt"/>
              </a:rPr>
              <a:t>Une stratégie climat à l’échelle d’une entreprise s’articule autour de </a:t>
            </a:r>
            <a:r>
              <a:rPr lang="fr-FR" sz="2800" i="0" kern="1200" dirty="0">
                <a:solidFill>
                  <a:srgbClr val="313131"/>
                </a:solidFill>
                <a:latin typeface="+mj-lt"/>
              </a:rPr>
              <a:t>4 grandes étapes </a:t>
            </a:r>
            <a:r>
              <a:rPr lang="fr-FR" sz="2800" b="0" i="0" kern="1200" dirty="0">
                <a:solidFill>
                  <a:srgbClr val="313131"/>
                </a:solidFill>
                <a:latin typeface="+mj-lt"/>
              </a:rPr>
              <a:t>et présuppose un </a:t>
            </a:r>
            <a:r>
              <a:rPr lang="fr-FR" sz="2800" i="0" kern="1200" dirty="0">
                <a:solidFill>
                  <a:srgbClr val="313131"/>
                </a:solidFill>
                <a:latin typeface="+mj-lt"/>
              </a:rPr>
              <a:t>engagement de la part des dirigeants </a:t>
            </a:r>
            <a:r>
              <a:rPr lang="fr-FR" sz="2800" b="0" i="0" kern="1200" dirty="0">
                <a:solidFill>
                  <a:srgbClr val="313131"/>
                </a:solidFill>
                <a:latin typeface="+mj-lt"/>
              </a:rPr>
              <a:t>de l’entreprise de mise en œuvre effective des actions.</a:t>
            </a:r>
          </a:p>
          <a:p>
            <a:pPr algn="just" defTabSz="2438280" hangingPunct="1">
              <a:lnSpc>
                <a:spcPct val="150000"/>
              </a:lnSpc>
              <a:spcBef>
                <a:spcPts val="1200"/>
              </a:spcBef>
              <a:buSzPct val="100000"/>
              <a:defRPr/>
            </a:pPr>
            <a:endParaRPr lang="fr-FR" sz="2800" b="0" i="0" kern="1200" dirty="0">
              <a:solidFill>
                <a:srgbClr val="313131"/>
              </a:solidFill>
              <a:latin typeface="+mj-lt"/>
            </a:endParaRPr>
          </a:p>
          <a:p>
            <a:pPr algn="just" defTabSz="2438280" hangingPunct="1">
              <a:lnSpc>
                <a:spcPct val="150000"/>
              </a:lnSpc>
              <a:spcBef>
                <a:spcPts val="1200"/>
              </a:spcBef>
              <a:buSzPct val="100000"/>
              <a:defRPr/>
            </a:pPr>
            <a:r>
              <a:rPr lang="fr-FR" sz="2800" b="0" i="0" kern="1200" dirty="0">
                <a:solidFill>
                  <a:srgbClr val="313131"/>
                </a:solidFill>
                <a:latin typeface="+mj-lt"/>
              </a:rPr>
              <a:t>La constitution d’une stratégie climat est un </a:t>
            </a:r>
            <a:r>
              <a:rPr lang="fr-FR" sz="2800" i="0" kern="1200" dirty="0">
                <a:solidFill>
                  <a:srgbClr val="313131"/>
                </a:solidFill>
                <a:latin typeface="+mj-lt"/>
              </a:rPr>
              <a:t>processus itératif </a:t>
            </a:r>
            <a:r>
              <a:rPr lang="fr-FR" sz="2800" b="0" i="0" kern="1200" dirty="0">
                <a:solidFill>
                  <a:srgbClr val="313131"/>
                </a:solidFill>
                <a:latin typeface="+mj-lt"/>
              </a:rPr>
              <a:t>qui doit être ancré dans le temps long afin d’en maximiser l’impact. Une mise à jour de la trajectoire est ainsi primordiale afin de suivre la réalisation des engagements de l’entreprise et d’ajuster régulièrement la portée des actions à mettre en œuvre.</a:t>
            </a:r>
          </a:p>
        </p:txBody>
      </p:sp>
    </p:spTree>
    <p:extLst>
      <p:ext uri="{BB962C8B-B14F-4D97-AF65-F5344CB8AC3E}">
        <p14:creationId xmlns:p14="http://schemas.microsoft.com/office/powerpoint/2010/main" val="81494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DA0D56A-684B-C341-4D6B-70510F4D15F5}"/>
              </a:ext>
            </a:extLst>
          </p:cNvPr>
          <p:cNvSpPr>
            <a:spLocks noGrp="1"/>
          </p:cNvSpPr>
          <p:nvPr>
            <p:ph type="title"/>
          </p:nvPr>
        </p:nvSpPr>
        <p:spPr>
          <a:xfrm>
            <a:off x="1236518" y="1169925"/>
            <a:ext cx="21356782" cy="1675020"/>
          </a:xfrm>
        </p:spPr>
        <p:txBody>
          <a:bodyPr>
            <a:normAutofit fontScale="90000"/>
          </a:bodyPr>
          <a:lstStyle/>
          <a:p>
            <a:r>
              <a:rPr lang="fr-FR" sz="6000" dirty="0"/>
              <a:t>Etape 1 l Diagnostic des émissions : méthodes et périmètre (rappel)</a:t>
            </a:r>
          </a:p>
        </p:txBody>
      </p:sp>
      <p:sp>
        <p:nvSpPr>
          <p:cNvPr id="6" name="Slide Number Placeholder 5">
            <a:extLst>
              <a:ext uri="{FF2B5EF4-FFF2-40B4-BE49-F238E27FC236}">
                <a16:creationId xmlns:a16="http://schemas.microsoft.com/office/drawing/2014/main" id="{B77EAB24-A045-419C-B39C-7DC8ED19A099}"/>
              </a:ext>
            </a:extLst>
          </p:cNvPr>
          <p:cNvSpPr>
            <a:spLocks noGrp="1"/>
          </p:cNvSpPr>
          <p:nvPr>
            <p:ph type="sldNum" sz="quarter" idx="15"/>
          </p:nvPr>
        </p:nvSpPr>
        <p:spPr>
          <a:xfrm>
            <a:off x="23830561" y="13067098"/>
            <a:ext cx="232435"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5</a:t>
            </a:fld>
            <a:endParaRPr lang="fr-FR" kern="1200">
              <a:solidFill>
                <a:schemeClr val="bg1"/>
              </a:solidFill>
              <a:latin typeface="+mj-lt"/>
            </a:endParaRPr>
          </a:p>
        </p:txBody>
      </p:sp>
      <p:pic>
        <p:nvPicPr>
          <p:cNvPr id="21" name="Picture 20">
            <a:extLst>
              <a:ext uri="{FF2B5EF4-FFF2-40B4-BE49-F238E27FC236}">
                <a16:creationId xmlns:a16="http://schemas.microsoft.com/office/drawing/2014/main" id="{D8C6B170-6D99-41FF-9C2E-5A869C9433DB}"/>
              </a:ext>
            </a:extLst>
          </p:cNvPr>
          <p:cNvPicPr>
            <a:picLocks noChangeAspect="1"/>
          </p:cNvPicPr>
          <p:nvPr/>
        </p:nvPicPr>
        <p:blipFill>
          <a:blip r:embed="rId2"/>
          <a:stretch>
            <a:fillRect/>
          </a:stretch>
        </p:blipFill>
        <p:spPr>
          <a:xfrm>
            <a:off x="10328161" y="7158038"/>
            <a:ext cx="333898" cy="168744"/>
          </a:xfrm>
          <a:prstGeom prst="rect">
            <a:avLst/>
          </a:prstGeom>
        </p:spPr>
      </p:pic>
      <p:pic>
        <p:nvPicPr>
          <p:cNvPr id="22" name="Picture 21">
            <a:extLst>
              <a:ext uri="{FF2B5EF4-FFF2-40B4-BE49-F238E27FC236}">
                <a16:creationId xmlns:a16="http://schemas.microsoft.com/office/drawing/2014/main" id="{101545DA-063B-41A5-A006-ADD31AD1808C}"/>
              </a:ext>
            </a:extLst>
          </p:cNvPr>
          <p:cNvPicPr>
            <a:picLocks noChangeAspect="1"/>
          </p:cNvPicPr>
          <p:nvPr/>
        </p:nvPicPr>
        <p:blipFill>
          <a:blip r:embed="rId2"/>
          <a:stretch>
            <a:fillRect/>
          </a:stretch>
        </p:blipFill>
        <p:spPr>
          <a:xfrm>
            <a:off x="10277881" y="7184792"/>
            <a:ext cx="333898" cy="168744"/>
          </a:xfrm>
          <a:prstGeom prst="rect">
            <a:avLst/>
          </a:prstGeom>
        </p:spPr>
      </p:pic>
      <p:pic>
        <p:nvPicPr>
          <p:cNvPr id="23" name="Picture 22">
            <a:extLst>
              <a:ext uri="{FF2B5EF4-FFF2-40B4-BE49-F238E27FC236}">
                <a16:creationId xmlns:a16="http://schemas.microsoft.com/office/drawing/2014/main" id="{4AFB7C43-A475-44AF-AEF6-42547F6A371F}"/>
              </a:ext>
            </a:extLst>
          </p:cNvPr>
          <p:cNvPicPr>
            <a:picLocks noChangeAspect="1"/>
          </p:cNvPicPr>
          <p:nvPr/>
        </p:nvPicPr>
        <p:blipFill>
          <a:blip r:embed="rId2"/>
          <a:stretch>
            <a:fillRect/>
          </a:stretch>
        </p:blipFill>
        <p:spPr>
          <a:xfrm>
            <a:off x="10233313" y="7211776"/>
            <a:ext cx="333898" cy="168744"/>
          </a:xfrm>
          <a:prstGeom prst="rect">
            <a:avLst/>
          </a:prstGeom>
        </p:spPr>
      </p:pic>
      <p:pic>
        <p:nvPicPr>
          <p:cNvPr id="24" name="Picture 23">
            <a:extLst>
              <a:ext uri="{FF2B5EF4-FFF2-40B4-BE49-F238E27FC236}">
                <a16:creationId xmlns:a16="http://schemas.microsoft.com/office/drawing/2014/main" id="{1D9E99FF-4FD6-4720-97F8-CCCCA6CDC52D}"/>
              </a:ext>
            </a:extLst>
          </p:cNvPr>
          <p:cNvPicPr>
            <a:picLocks noChangeAspect="1"/>
          </p:cNvPicPr>
          <p:nvPr/>
        </p:nvPicPr>
        <p:blipFill>
          <a:blip r:embed="rId2"/>
          <a:stretch>
            <a:fillRect/>
          </a:stretch>
        </p:blipFill>
        <p:spPr>
          <a:xfrm>
            <a:off x="10169457" y="7282328"/>
            <a:ext cx="333898" cy="168744"/>
          </a:xfrm>
          <a:prstGeom prst="rect">
            <a:avLst/>
          </a:prstGeom>
        </p:spPr>
      </p:pic>
      <p:pic>
        <p:nvPicPr>
          <p:cNvPr id="25" name="Picture 24">
            <a:extLst>
              <a:ext uri="{FF2B5EF4-FFF2-40B4-BE49-F238E27FC236}">
                <a16:creationId xmlns:a16="http://schemas.microsoft.com/office/drawing/2014/main" id="{9B978AF0-15B2-4E66-B1D3-9715D4FD259E}"/>
              </a:ext>
            </a:extLst>
          </p:cNvPr>
          <p:cNvPicPr>
            <a:picLocks noChangeAspect="1"/>
          </p:cNvPicPr>
          <p:nvPr/>
        </p:nvPicPr>
        <p:blipFill>
          <a:blip r:embed="rId2"/>
          <a:stretch>
            <a:fillRect/>
          </a:stretch>
        </p:blipFill>
        <p:spPr>
          <a:xfrm>
            <a:off x="10196121" y="7252400"/>
            <a:ext cx="333898" cy="168744"/>
          </a:xfrm>
          <a:prstGeom prst="rect">
            <a:avLst/>
          </a:prstGeom>
        </p:spPr>
      </p:pic>
      <p:pic>
        <p:nvPicPr>
          <p:cNvPr id="10" name="Picture 9">
            <a:extLst>
              <a:ext uri="{FF2B5EF4-FFF2-40B4-BE49-F238E27FC236}">
                <a16:creationId xmlns:a16="http://schemas.microsoft.com/office/drawing/2014/main" id="{75996215-2124-4E69-B44F-A8421035BD9C}"/>
              </a:ext>
            </a:extLst>
          </p:cNvPr>
          <p:cNvPicPr>
            <a:picLocks noChangeAspect="1"/>
          </p:cNvPicPr>
          <p:nvPr/>
        </p:nvPicPr>
        <p:blipFill rotWithShape="1">
          <a:blip r:embed="rId3"/>
          <a:srcRect t="13858"/>
          <a:stretch/>
        </p:blipFill>
        <p:spPr>
          <a:xfrm>
            <a:off x="23152" y="2799268"/>
            <a:ext cx="17031820" cy="9780792"/>
          </a:xfrm>
          <a:prstGeom prst="rect">
            <a:avLst/>
          </a:prstGeom>
        </p:spPr>
      </p:pic>
      <p:sp>
        <p:nvSpPr>
          <p:cNvPr id="2" name="Rectangle 1">
            <a:extLst>
              <a:ext uri="{FF2B5EF4-FFF2-40B4-BE49-F238E27FC236}">
                <a16:creationId xmlns:a16="http://schemas.microsoft.com/office/drawing/2014/main" id="{7EE43F3C-1595-4F4D-9756-C9D5B38834B8}"/>
              </a:ext>
            </a:extLst>
          </p:cNvPr>
          <p:cNvSpPr/>
          <p:nvPr/>
        </p:nvSpPr>
        <p:spPr>
          <a:xfrm>
            <a:off x="17074173" y="7548281"/>
            <a:ext cx="6997919" cy="4431983"/>
          </a:xfrm>
          <a:prstGeom prst="rect">
            <a:avLst/>
          </a:prstGeom>
        </p:spPr>
        <p:txBody>
          <a:bodyPr wrap="square">
            <a:spAutoFit/>
          </a:bodyPr>
          <a:lstStyle/>
          <a:p>
            <a:pPr algn="just" defTabSz="2438280" hangingPunct="1">
              <a:lnSpc>
                <a:spcPct val="100000"/>
              </a:lnSpc>
              <a:spcAft>
                <a:spcPts val="1200"/>
              </a:spcAft>
              <a:defRPr/>
            </a:pPr>
            <a:r>
              <a:rPr lang="fr-FR" sz="2800" b="0" i="0" kern="1200" dirty="0">
                <a:solidFill>
                  <a:prstClr val="black"/>
                </a:solidFill>
                <a:latin typeface="+mj-lt"/>
              </a:rPr>
              <a:t>Le concept de Scope, une notion pour segmenter les sources d’émissions selon le niveau de responsabilité et de contrôle de l’entreprise</a:t>
            </a:r>
          </a:p>
          <a:p>
            <a:pPr marL="346076" lvl="1" indent="-346076" algn="just" defTabSz="2438280" hangingPunct="1">
              <a:lnSpc>
                <a:spcPct val="100000"/>
              </a:lnSpc>
              <a:spcAft>
                <a:spcPts val="1200"/>
              </a:spcAft>
              <a:buFont typeface="Arial" panose="020B0604020202020204" pitchFamily="34" charset="0"/>
              <a:buChar char="•"/>
              <a:defRPr/>
            </a:pPr>
            <a:r>
              <a:rPr lang="fr-FR" sz="2800" i="0" kern="1200" dirty="0">
                <a:solidFill>
                  <a:prstClr val="black"/>
                </a:solidFill>
                <a:latin typeface="+mj-lt"/>
              </a:rPr>
              <a:t>Scope 1 </a:t>
            </a:r>
            <a:r>
              <a:rPr lang="fr-FR" sz="2800" b="0" i="0" kern="1200" dirty="0">
                <a:solidFill>
                  <a:prstClr val="black"/>
                </a:solidFill>
                <a:latin typeface="+mj-lt"/>
              </a:rPr>
              <a:t>: les émissions directes </a:t>
            </a:r>
          </a:p>
          <a:p>
            <a:pPr marL="346076" lvl="1" indent="-346076" algn="just" defTabSz="2438280" hangingPunct="1">
              <a:lnSpc>
                <a:spcPct val="100000"/>
              </a:lnSpc>
              <a:spcAft>
                <a:spcPts val="1200"/>
              </a:spcAft>
              <a:buFont typeface="Arial" panose="020B0604020202020204" pitchFamily="34" charset="0"/>
              <a:buChar char="•"/>
              <a:defRPr/>
            </a:pPr>
            <a:r>
              <a:rPr lang="fr-FR" sz="2800" i="0" kern="1200" dirty="0">
                <a:solidFill>
                  <a:prstClr val="black"/>
                </a:solidFill>
                <a:latin typeface="+mj-lt"/>
              </a:rPr>
              <a:t>Scope 2</a:t>
            </a:r>
            <a:r>
              <a:rPr lang="fr-FR" sz="2800" b="0" i="0" kern="1200" dirty="0">
                <a:solidFill>
                  <a:prstClr val="black"/>
                </a:solidFill>
                <a:latin typeface="+mj-lt"/>
              </a:rPr>
              <a:t> : les émissions indirectes liées à l’énergie, en particulier liées à la production d’électricité et de chaleur</a:t>
            </a:r>
          </a:p>
          <a:p>
            <a:pPr marL="346076" lvl="1" indent="-346076" algn="just" defTabSz="2438280" hangingPunct="1">
              <a:lnSpc>
                <a:spcPct val="100000"/>
              </a:lnSpc>
              <a:spcAft>
                <a:spcPts val="1200"/>
              </a:spcAft>
              <a:buFont typeface="Arial" panose="020B0604020202020204" pitchFamily="34" charset="0"/>
              <a:buChar char="•"/>
              <a:defRPr/>
            </a:pPr>
            <a:r>
              <a:rPr lang="fr-FR" sz="2800" i="0" kern="1200" dirty="0">
                <a:solidFill>
                  <a:prstClr val="black"/>
                </a:solidFill>
                <a:latin typeface="+mj-lt"/>
              </a:rPr>
              <a:t>Scope 3</a:t>
            </a:r>
            <a:r>
              <a:rPr lang="fr-FR" sz="2800" b="0" i="0" kern="1200" dirty="0">
                <a:solidFill>
                  <a:prstClr val="black"/>
                </a:solidFill>
                <a:latin typeface="+mj-lt"/>
              </a:rPr>
              <a:t> : les autres émissions indirectes</a:t>
            </a:r>
          </a:p>
        </p:txBody>
      </p:sp>
      <p:sp>
        <p:nvSpPr>
          <p:cNvPr id="29" name="Rectangle 28">
            <a:extLst>
              <a:ext uri="{FF2B5EF4-FFF2-40B4-BE49-F238E27FC236}">
                <a16:creationId xmlns:a16="http://schemas.microsoft.com/office/drawing/2014/main" id="{4AB4455A-79C0-45F2-9834-28E64451757A}"/>
              </a:ext>
            </a:extLst>
          </p:cNvPr>
          <p:cNvSpPr/>
          <p:nvPr/>
        </p:nvSpPr>
        <p:spPr bwMode="gray">
          <a:xfrm>
            <a:off x="16845718" y="7517075"/>
            <a:ext cx="119856" cy="4478693"/>
          </a:xfrm>
          <a:prstGeom prst="rect">
            <a:avLst/>
          </a:prstGeom>
          <a:solidFill>
            <a:srgbClr val="24ACC2"/>
          </a:solidFill>
          <a:ln w="19050" algn="ctr">
            <a:noFill/>
            <a:miter lim="800000"/>
            <a:headEnd/>
            <a:tailEnd/>
          </a:ln>
        </p:spPr>
        <p:txBody>
          <a:bodyPr wrap="square" lIns="177800" tIns="177800" rIns="177800" bIns="177800" rtlCol="0" anchor="ctr"/>
          <a:lstStyle/>
          <a:p>
            <a:pPr defTabSz="2438280" hangingPunct="1">
              <a:lnSpc>
                <a:spcPct val="106000"/>
              </a:lnSpc>
              <a:defRPr/>
            </a:pPr>
            <a:endParaRPr lang="fr-FR" sz="3200" i="0" kern="1200">
              <a:solidFill>
                <a:prstClr val="white"/>
              </a:solidFill>
              <a:latin typeface="Verdana"/>
            </a:endParaRPr>
          </a:p>
        </p:txBody>
      </p:sp>
      <p:pic>
        <p:nvPicPr>
          <p:cNvPr id="13" name="Image 5">
            <a:extLst>
              <a:ext uri="{FF2B5EF4-FFF2-40B4-BE49-F238E27FC236}">
                <a16:creationId xmlns:a16="http://schemas.microsoft.com/office/drawing/2014/main" id="{A86386C7-9E8B-494F-BEDB-E28FA74858BF}"/>
              </a:ext>
            </a:extLst>
          </p:cNvPr>
          <p:cNvPicPr>
            <a:picLocks noChangeAspect="1"/>
          </p:cNvPicPr>
          <p:nvPr/>
        </p:nvPicPr>
        <p:blipFill>
          <a:blip r:embed="rId4"/>
          <a:stretch>
            <a:fillRect/>
          </a:stretch>
        </p:blipFill>
        <p:spPr>
          <a:xfrm>
            <a:off x="17056161" y="2795710"/>
            <a:ext cx="3093170" cy="4396946"/>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20">
            <a:extLst>
              <a:ext uri="{FF2B5EF4-FFF2-40B4-BE49-F238E27FC236}">
                <a16:creationId xmlns:a16="http://schemas.microsoft.com/office/drawing/2014/main" id="{1ECB736E-897F-4668-BA7D-9A27CFFBF391}"/>
              </a:ext>
            </a:extLst>
          </p:cNvPr>
          <p:cNvPicPr>
            <a:picLocks noChangeAspect="1"/>
          </p:cNvPicPr>
          <p:nvPr/>
        </p:nvPicPr>
        <p:blipFill>
          <a:blip r:embed="rId5"/>
          <a:stretch>
            <a:fillRect/>
          </a:stretch>
        </p:blipFill>
        <p:spPr>
          <a:xfrm>
            <a:off x="20306849" y="2795710"/>
            <a:ext cx="3380594" cy="439694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47578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752B1-719A-55B6-2C86-05D220B3E99A}"/>
              </a:ext>
            </a:extLst>
          </p:cNvPr>
          <p:cNvSpPr>
            <a:spLocks noGrp="1"/>
          </p:cNvSpPr>
          <p:nvPr>
            <p:ph type="title"/>
          </p:nvPr>
        </p:nvSpPr>
        <p:spPr>
          <a:xfrm>
            <a:off x="1236518" y="1188975"/>
            <a:ext cx="22880782" cy="1675020"/>
          </a:xfrm>
        </p:spPr>
        <p:txBody>
          <a:bodyPr>
            <a:noAutofit/>
          </a:bodyPr>
          <a:lstStyle/>
          <a:p>
            <a:r>
              <a:rPr lang="fr-FR" sz="5400" dirty="0"/>
              <a:t>Etape 2 l Définition des objectifs de l’entreprise : quels éléments considérer ?</a:t>
            </a:r>
          </a:p>
        </p:txBody>
      </p:sp>
      <p:sp>
        <p:nvSpPr>
          <p:cNvPr id="7" name="Slide Number Placeholder 6"/>
          <p:cNvSpPr>
            <a:spLocks noGrp="1"/>
          </p:cNvSpPr>
          <p:nvPr>
            <p:ph type="sldNum" sz="quarter" idx="15"/>
          </p:nvPr>
        </p:nvSpPr>
        <p:spPr>
          <a:xfrm>
            <a:off x="23830561" y="13067098"/>
            <a:ext cx="232436"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6</a:t>
            </a:fld>
            <a:endParaRPr lang="fr-FR" kern="1200">
              <a:solidFill>
                <a:schemeClr val="bg1"/>
              </a:solidFill>
              <a:latin typeface="+mj-lt"/>
            </a:endParaRPr>
          </a:p>
        </p:txBody>
      </p:sp>
      <p:sp>
        <p:nvSpPr>
          <p:cNvPr id="10" name="ZoneTexte 9">
            <a:extLst>
              <a:ext uri="{FF2B5EF4-FFF2-40B4-BE49-F238E27FC236}">
                <a16:creationId xmlns:a16="http://schemas.microsoft.com/office/drawing/2014/main" id="{B849E8B9-10E9-4D56-9B34-C5334CEBB5FD}"/>
              </a:ext>
            </a:extLst>
          </p:cNvPr>
          <p:cNvSpPr txBox="1"/>
          <p:nvPr/>
        </p:nvSpPr>
        <p:spPr>
          <a:xfrm>
            <a:off x="755374" y="3323350"/>
            <a:ext cx="22392107" cy="8556188"/>
          </a:xfrm>
          <a:prstGeom prst="rect">
            <a:avLst/>
          </a:prstGeom>
          <a:noFill/>
        </p:spPr>
        <p:txBody>
          <a:bodyPr wrap="square" lIns="0" tIns="0" rIns="0" bIns="0" rtlCol="0">
            <a:spAutoFit/>
          </a:bodyPr>
          <a:lstStyle/>
          <a:p>
            <a:pPr algn="just" defTabSz="2438280" hangingPunct="1">
              <a:lnSpc>
                <a:spcPct val="100000"/>
              </a:lnSpc>
              <a:spcBef>
                <a:spcPts val="1200"/>
              </a:spcBef>
              <a:buSzPct val="100000"/>
              <a:defRPr/>
            </a:pPr>
            <a:r>
              <a:rPr lang="fr-FR" sz="2800" i="0" kern="1200" dirty="0">
                <a:latin typeface="+mj-lt"/>
              </a:rPr>
              <a:t>Comment fixer un objectif de réduction d’émissions ?</a:t>
            </a:r>
          </a:p>
          <a:p>
            <a:pPr algn="just" defTabSz="2438280" hangingPunct="1">
              <a:lnSpc>
                <a:spcPct val="100000"/>
              </a:lnSpc>
              <a:spcBef>
                <a:spcPts val="1200"/>
              </a:spcBef>
              <a:buSzPct val="100000"/>
              <a:defRPr/>
            </a:pPr>
            <a:endParaRPr lang="fr-FR" sz="2000" b="0" i="0" kern="1200" dirty="0">
              <a:solidFill>
                <a:srgbClr val="313131"/>
              </a:solidFill>
              <a:latin typeface="+mj-lt"/>
            </a:endParaRPr>
          </a:p>
          <a:p>
            <a:pPr algn="just" defTabSz="2438280" hangingPunct="1">
              <a:lnSpc>
                <a:spcPct val="100000"/>
              </a:lnSpc>
              <a:spcBef>
                <a:spcPts val="1200"/>
              </a:spcBef>
              <a:buSzPct val="100000"/>
              <a:defRPr/>
            </a:pPr>
            <a:r>
              <a:rPr lang="fr-FR" sz="2800" b="0" i="0" kern="1200" dirty="0">
                <a:solidFill>
                  <a:srgbClr val="313131"/>
                </a:solidFill>
                <a:latin typeface="+mj-lt"/>
              </a:rPr>
              <a:t>Les objectifs de réduction permettent à l’entreprise de définir le niveau d’ambition de sa stratégie climat. Différents paramètres doivent être définis :</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En valeur absolue ou en intensité (€ de CA, tonne de production…)</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L’année de référence et l’année d’expiration de l’objectif</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Le périmètre pris en compte pour l’objectif</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Les modalités d’atteinte de l’objectif (avec compensation carbone, </a:t>
            </a:r>
            <a:r>
              <a:rPr lang="fr-FR" sz="2800" b="0" i="0" kern="1200" dirty="0" err="1">
                <a:solidFill>
                  <a:srgbClr val="313131"/>
                </a:solidFill>
                <a:latin typeface="+mj-lt"/>
              </a:rPr>
              <a:t>EnR</a:t>
            </a:r>
            <a:r>
              <a:rPr lang="fr-FR" sz="2800" b="0" i="0" kern="1200" dirty="0">
                <a:solidFill>
                  <a:srgbClr val="313131"/>
                </a:solidFill>
                <a:latin typeface="+mj-lt"/>
              </a:rPr>
              <a:t>…)</a:t>
            </a:r>
          </a:p>
          <a:p>
            <a:pPr algn="just" defTabSz="2438280" hangingPunct="1">
              <a:lnSpc>
                <a:spcPct val="100000"/>
              </a:lnSpc>
              <a:spcBef>
                <a:spcPts val="1200"/>
              </a:spcBef>
              <a:buSzPct val="100000"/>
              <a:defRPr/>
            </a:pPr>
            <a:endParaRPr lang="fr-FR" sz="2800" b="0" i="0" kern="1200" dirty="0">
              <a:solidFill>
                <a:srgbClr val="313131"/>
              </a:solidFill>
              <a:latin typeface="+mj-lt"/>
            </a:endParaRPr>
          </a:p>
          <a:p>
            <a:pPr algn="just" defTabSz="2438280" hangingPunct="1">
              <a:lnSpc>
                <a:spcPct val="100000"/>
              </a:lnSpc>
              <a:spcBef>
                <a:spcPts val="1200"/>
              </a:spcBef>
              <a:buSzPct val="100000"/>
              <a:defRPr/>
            </a:pPr>
            <a:r>
              <a:rPr lang="fr-FR" sz="2800" i="0" kern="1200" dirty="0">
                <a:latin typeface="+mj-lt"/>
              </a:rPr>
              <a:t>Comment évaluer le niveau d’ambition des objectifs ?</a:t>
            </a:r>
          </a:p>
          <a:p>
            <a:pPr algn="just" defTabSz="2438280" hangingPunct="1">
              <a:lnSpc>
                <a:spcPct val="100000"/>
              </a:lnSpc>
              <a:spcBef>
                <a:spcPts val="1200"/>
              </a:spcBef>
              <a:buSzPct val="100000"/>
              <a:defRPr/>
            </a:pPr>
            <a:endParaRPr lang="fr-FR" sz="1800" b="0" i="0" kern="1200" dirty="0">
              <a:solidFill>
                <a:srgbClr val="313131"/>
              </a:solidFill>
              <a:latin typeface="+mj-lt"/>
            </a:endParaRP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Un objectif en valeur absolue avec un niveau de réduction minimum (4-6% par an)</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Une année de référence récente au moment où la stratégie a été établie</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dirty="0">
                <a:solidFill>
                  <a:srgbClr val="313131"/>
                </a:solidFill>
                <a:latin typeface="+mj-lt"/>
              </a:rPr>
              <a:t>La définition d’</a:t>
            </a:r>
            <a:r>
              <a:rPr lang="fr-FR" sz="2800" b="0" i="0" kern="1200" dirty="0">
                <a:solidFill>
                  <a:srgbClr val="313131"/>
                </a:solidFill>
                <a:latin typeface="+mj-lt"/>
              </a:rPr>
              <a:t>objectifs intermédiaires pour les objectifs long terme qui ont été fixés</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Un périmètre prenant en compte au moins une partie du Scope 3</a:t>
            </a:r>
          </a:p>
          <a:p>
            <a:pPr marL="571500" indent="-571500" algn="just"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Un recours à la compensation si et seulement si les objectifs de réduction sont suffisants pour rester aligné avec la trajectoire 1.5°C</a:t>
            </a:r>
          </a:p>
        </p:txBody>
      </p:sp>
      <p:pic>
        <p:nvPicPr>
          <p:cNvPr id="8" name="Image 3">
            <a:extLst>
              <a:ext uri="{FF2B5EF4-FFF2-40B4-BE49-F238E27FC236}">
                <a16:creationId xmlns:a16="http://schemas.microsoft.com/office/drawing/2014/main" id="{52412807-5247-48D2-9B1F-1BA105332075}"/>
              </a:ext>
            </a:extLst>
          </p:cNvPr>
          <p:cNvPicPr>
            <a:picLocks noChangeAspect="1"/>
          </p:cNvPicPr>
          <p:nvPr/>
        </p:nvPicPr>
        <p:blipFill>
          <a:blip r:embed="rId3"/>
          <a:stretch>
            <a:fillRect/>
          </a:stretch>
        </p:blipFill>
        <p:spPr>
          <a:xfrm>
            <a:off x="17721513" y="6256482"/>
            <a:ext cx="5095548" cy="2689924"/>
          </a:xfrm>
          <a:prstGeom prst="rect">
            <a:avLst/>
          </a:prstGeom>
        </p:spPr>
      </p:pic>
    </p:spTree>
    <p:extLst>
      <p:ext uri="{BB962C8B-B14F-4D97-AF65-F5344CB8AC3E}">
        <p14:creationId xmlns:p14="http://schemas.microsoft.com/office/powerpoint/2010/main" val="20188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129303-5904-4BE7-B93A-D6906C77B836}"/>
              </a:ext>
            </a:extLst>
          </p:cNvPr>
          <p:cNvSpPr/>
          <p:nvPr/>
        </p:nvSpPr>
        <p:spPr bwMode="gray">
          <a:xfrm>
            <a:off x="12571217" y="6802923"/>
            <a:ext cx="10636258" cy="5203962"/>
          </a:xfrm>
          <a:prstGeom prst="rect">
            <a:avLst/>
          </a:prstGeom>
          <a:solidFill>
            <a:schemeClr val="bg1">
              <a:lumMod val="95000"/>
            </a:schemeClr>
          </a:solidFill>
          <a:ln w="19050" algn="ctr">
            <a:noFill/>
            <a:prstDash val="dash"/>
            <a:miter lim="800000"/>
            <a:headEnd/>
            <a:tailEnd/>
          </a:ln>
        </p:spPr>
        <p:txBody>
          <a:bodyPr wrap="square" lIns="177800" tIns="177800" rIns="177800" bIns="177800" rtlCol="0" anchor="ctr"/>
          <a:lstStyle/>
          <a:p>
            <a:pPr marL="571500" indent="-571500" algn="l" defTabSz="2438280" hangingPunct="1">
              <a:lnSpc>
                <a:spcPct val="100000"/>
              </a:lnSpc>
              <a:spcBef>
                <a:spcPts val="1200"/>
              </a:spcBef>
              <a:buSzPct val="100000"/>
              <a:buFont typeface="Wingdings" panose="05000000000000000000" pitchFamily="2" charset="2"/>
              <a:buChar char="Ø"/>
              <a:defRPr/>
            </a:pPr>
            <a:endParaRPr lang="fr-FR" b="0" i="0" kern="1200">
              <a:solidFill>
                <a:srgbClr val="313131"/>
              </a:solidFill>
              <a:latin typeface="Verdana"/>
            </a:endParaRPr>
          </a:p>
        </p:txBody>
      </p:sp>
      <p:pic>
        <p:nvPicPr>
          <p:cNvPr id="23" name="Image 22">
            <a:extLst>
              <a:ext uri="{FF2B5EF4-FFF2-40B4-BE49-F238E27FC236}">
                <a16:creationId xmlns:a16="http://schemas.microsoft.com/office/drawing/2014/main" id="{EEEC60F8-2852-4C7C-B31D-AE0E3D865D7C}"/>
              </a:ext>
            </a:extLst>
          </p:cNvPr>
          <p:cNvPicPr>
            <a:picLocks noChangeAspect="1"/>
          </p:cNvPicPr>
          <p:nvPr/>
        </p:nvPicPr>
        <p:blipFill rotWithShape="1">
          <a:blip r:embed="rId3"/>
          <a:srcRect b="30321"/>
          <a:stretch/>
        </p:blipFill>
        <p:spPr>
          <a:xfrm>
            <a:off x="741971" y="3924088"/>
            <a:ext cx="1882910" cy="874656"/>
          </a:xfrm>
          <a:prstGeom prst="rect">
            <a:avLst/>
          </a:prstGeom>
        </p:spPr>
      </p:pic>
      <p:sp>
        <p:nvSpPr>
          <p:cNvPr id="7" name="Slide Number Placeholder 6"/>
          <p:cNvSpPr>
            <a:spLocks noGrp="1"/>
          </p:cNvSpPr>
          <p:nvPr>
            <p:ph type="sldNum" sz="quarter" idx="15"/>
          </p:nvPr>
        </p:nvSpPr>
        <p:spPr>
          <a:xfrm>
            <a:off x="23830561" y="13067098"/>
            <a:ext cx="232435"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7</a:t>
            </a:fld>
            <a:endParaRPr lang="fr-FR" kern="1200" dirty="0">
              <a:solidFill>
                <a:schemeClr val="bg1"/>
              </a:solidFill>
              <a:latin typeface="+mj-lt"/>
            </a:endParaRPr>
          </a:p>
        </p:txBody>
      </p:sp>
      <p:pic>
        <p:nvPicPr>
          <p:cNvPr id="12" name="Image 11">
            <a:extLst>
              <a:ext uri="{FF2B5EF4-FFF2-40B4-BE49-F238E27FC236}">
                <a16:creationId xmlns:a16="http://schemas.microsoft.com/office/drawing/2014/main" id="{46227D4C-5884-4A65-897B-260A638705D1}"/>
              </a:ext>
            </a:extLst>
          </p:cNvPr>
          <p:cNvPicPr>
            <a:picLocks noChangeAspect="1"/>
          </p:cNvPicPr>
          <p:nvPr/>
        </p:nvPicPr>
        <p:blipFill>
          <a:blip r:embed="rId4"/>
          <a:stretch>
            <a:fillRect/>
          </a:stretch>
        </p:blipFill>
        <p:spPr>
          <a:xfrm>
            <a:off x="649785" y="9006925"/>
            <a:ext cx="2067286" cy="639970"/>
          </a:xfrm>
          <a:prstGeom prst="rect">
            <a:avLst/>
          </a:prstGeom>
        </p:spPr>
      </p:pic>
      <p:sp>
        <p:nvSpPr>
          <p:cNvPr id="2" name="Rectangle 1">
            <a:extLst>
              <a:ext uri="{FF2B5EF4-FFF2-40B4-BE49-F238E27FC236}">
                <a16:creationId xmlns:a16="http://schemas.microsoft.com/office/drawing/2014/main" id="{93B841A3-E669-403E-844C-9B84236F2BEA}"/>
              </a:ext>
            </a:extLst>
          </p:cNvPr>
          <p:cNvSpPr/>
          <p:nvPr/>
        </p:nvSpPr>
        <p:spPr bwMode="gray">
          <a:xfrm>
            <a:off x="3029649" y="6802923"/>
            <a:ext cx="10972800" cy="5203962"/>
          </a:xfrm>
          <a:prstGeom prst="rect">
            <a:avLst/>
          </a:prstGeom>
          <a:solidFill>
            <a:schemeClr val="bg1">
              <a:lumMod val="95000"/>
            </a:schemeClr>
          </a:solidFill>
          <a:ln w="19050" algn="ctr">
            <a:noFill/>
            <a:prstDash val="dash"/>
            <a:miter lim="800000"/>
            <a:headEnd/>
            <a:tailEnd/>
          </a:ln>
        </p:spPr>
        <p:txBody>
          <a:bodyPr wrap="square" lIns="177800" tIns="177800" rIns="177800" bIns="177800" rtlCol="0" anchor="ctr"/>
          <a:lstStyle/>
          <a:p>
            <a:pPr marL="571500" indent="-571500" algn="l" defTabSz="2438280" hangingPunct="1">
              <a:lnSpc>
                <a:spcPct val="100000"/>
              </a:lnSpc>
              <a:spcBef>
                <a:spcPts val="1200"/>
              </a:spcBef>
              <a:buSzPct val="100000"/>
              <a:buFont typeface="Wingdings" panose="05000000000000000000" pitchFamily="2" charset="2"/>
              <a:buChar char="Ø"/>
              <a:defRPr/>
            </a:pPr>
            <a:r>
              <a:rPr lang="fr-FR" sz="2800" i="0" kern="1200" dirty="0">
                <a:solidFill>
                  <a:srgbClr val="313131"/>
                </a:solidFill>
                <a:latin typeface="+mj-lt"/>
              </a:rPr>
              <a:t>Horizon 2030 : </a:t>
            </a:r>
            <a:r>
              <a:rPr lang="fr-FR" sz="2800" b="0" i="0" kern="1200" dirty="0">
                <a:solidFill>
                  <a:srgbClr val="313131"/>
                </a:solidFill>
                <a:latin typeface="+mj-lt"/>
              </a:rPr>
              <a:t>atteindre un bilan carbone négatif</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-50% des émissions d’ici 2030 (Scope 1 à 3)</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Acheter 100 % renouvelable annuellement jusqu'en 2030</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Réduire l'intensité des émissions du scope 3 par unité de revenu de 30 % d'ici 2030 et éviter la croissance des émissions absolues du scope 3</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800" i="0" kern="1200" dirty="0">
                <a:solidFill>
                  <a:srgbClr val="313131"/>
                </a:solidFill>
                <a:latin typeface="+mj-lt"/>
              </a:rPr>
              <a:t>Horizon 2050 : </a:t>
            </a:r>
            <a:r>
              <a:rPr lang="fr-FR" sz="2800" b="0" i="0" kern="1200" dirty="0">
                <a:solidFill>
                  <a:srgbClr val="313131"/>
                </a:solidFill>
                <a:latin typeface="+mj-lt"/>
              </a:rPr>
              <a:t>retirer tout le carbone émis de manière directe ou par la consommation électrique depuis 1975 de l’atmosphère</a:t>
            </a:r>
          </a:p>
        </p:txBody>
      </p:sp>
      <p:sp>
        <p:nvSpPr>
          <p:cNvPr id="21" name="Rectangle 20">
            <a:extLst>
              <a:ext uri="{FF2B5EF4-FFF2-40B4-BE49-F238E27FC236}">
                <a16:creationId xmlns:a16="http://schemas.microsoft.com/office/drawing/2014/main" id="{99698938-3FD3-4FA0-AA02-889F741756C9}"/>
              </a:ext>
            </a:extLst>
          </p:cNvPr>
          <p:cNvSpPr/>
          <p:nvPr/>
        </p:nvSpPr>
        <p:spPr bwMode="gray">
          <a:xfrm>
            <a:off x="3029646" y="2867027"/>
            <a:ext cx="20151616" cy="3717234"/>
          </a:xfrm>
          <a:prstGeom prst="rect">
            <a:avLst/>
          </a:prstGeom>
          <a:solidFill>
            <a:schemeClr val="bg1">
              <a:lumMod val="95000"/>
            </a:schemeClr>
          </a:solidFill>
          <a:ln w="19050" algn="ctr">
            <a:noFill/>
            <a:prstDash val="dash"/>
            <a:miter lim="800000"/>
            <a:headEnd/>
            <a:tailEnd/>
          </a:ln>
        </p:spPr>
        <p:txBody>
          <a:bodyPr wrap="square" lIns="177800" tIns="177800" rIns="177800" bIns="177800" rtlCol="0" anchor="ctr"/>
          <a:lstStyle/>
          <a:p>
            <a:pPr marL="571500" indent="-571500" algn="l" defTabSz="2438280" hangingPunct="1">
              <a:lnSpc>
                <a:spcPct val="100000"/>
              </a:lnSpc>
              <a:spcBef>
                <a:spcPts val="1200"/>
              </a:spcBef>
              <a:buSzPct val="100000"/>
              <a:buFont typeface="Wingdings" panose="05000000000000000000" pitchFamily="2" charset="2"/>
              <a:buChar char="Ø"/>
              <a:defRPr/>
            </a:pPr>
            <a:r>
              <a:rPr lang="fr-FR" sz="2800" i="0" kern="1200" dirty="0">
                <a:solidFill>
                  <a:srgbClr val="313131"/>
                </a:solidFill>
                <a:latin typeface="+mj-lt"/>
              </a:rPr>
              <a:t>Horizon 2030 : </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Assurer 50% des livraisons sans carbone</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100% d’énergies renouvelables</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800" i="0" kern="1200" dirty="0">
                <a:solidFill>
                  <a:srgbClr val="313131"/>
                </a:solidFill>
                <a:latin typeface="+mj-lt"/>
              </a:rPr>
              <a:t>Horizon 2040 :</a:t>
            </a:r>
            <a:r>
              <a:rPr lang="fr-FR" sz="2800" b="0" i="0" kern="1200" dirty="0">
                <a:solidFill>
                  <a:srgbClr val="313131"/>
                </a:solidFill>
                <a:latin typeface="+mj-lt"/>
              </a:rPr>
              <a:t> atteindre la neutralité carbone</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Mettre en place des stratégies de décarbonisation</a:t>
            </a:r>
          </a:p>
          <a:p>
            <a:pPr marL="1250950" lvl="1" indent="-571500" algn="l" defTabSz="2438280" hangingPunct="1">
              <a:lnSpc>
                <a:spcPct val="100000"/>
              </a:lnSpc>
              <a:spcBef>
                <a:spcPts val="1200"/>
              </a:spcBef>
              <a:buSzPct val="100000"/>
              <a:buFont typeface="Arial" panose="020B0604020202020204" pitchFamily="34" charset="0"/>
              <a:buChar char="•"/>
              <a:defRPr/>
            </a:pPr>
            <a:r>
              <a:rPr lang="fr-FR" sz="2800" b="0" i="0" kern="1200" dirty="0">
                <a:solidFill>
                  <a:srgbClr val="313131"/>
                </a:solidFill>
                <a:latin typeface="+mj-lt"/>
              </a:rPr>
              <a:t>Neutraliser les émissions résiduelles avec des compensations supplémentaires, quantifiables, réelles, permanentes et socialement bénéfiques</a:t>
            </a:r>
            <a:endParaRPr lang="fr-FR" sz="2800" i="0" kern="1200" dirty="0">
              <a:solidFill>
                <a:prstClr val="white"/>
              </a:solidFill>
              <a:latin typeface="+mj-lt"/>
            </a:endParaRPr>
          </a:p>
        </p:txBody>
      </p:sp>
      <p:pic>
        <p:nvPicPr>
          <p:cNvPr id="8" name="Picture 7">
            <a:extLst>
              <a:ext uri="{FF2B5EF4-FFF2-40B4-BE49-F238E27FC236}">
                <a16:creationId xmlns:a16="http://schemas.microsoft.com/office/drawing/2014/main" id="{CD9E58BF-2B37-4003-93FA-B67559DD0296}"/>
              </a:ext>
            </a:extLst>
          </p:cNvPr>
          <p:cNvPicPr>
            <a:picLocks noChangeAspect="1"/>
          </p:cNvPicPr>
          <p:nvPr/>
        </p:nvPicPr>
        <p:blipFill rotWithShape="1">
          <a:blip r:embed="rId5"/>
          <a:srcRect l="5603" t="4164" r="5480" b="7859"/>
          <a:stretch/>
        </p:blipFill>
        <p:spPr>
          <a:xfrm>
            <a:off x="14082657" y="6888036"/>
            <a:ext cx="9044610" cy="5033732"/>
          </a:xfrm>
          <a:prstGeom prst="rect">
            <a:avLst/>
          </a:prstGeom>
          <a:solidFill>
            <a:schemeClr val="bg1">
              <a:lumMod val="95000"/>
            </a:schemeClr>
          </a:solidFill>
        </p:spPr>
      </p:pic>
      <p:sp>
        <p:nvSpPr>
          <p:cNvPr id="4" name="Titre 1">
            <a:extLst>
              <a:ext uri="{FF2B5EF4-FFF2-40B4-BE49-F238E27FC236}">
                <a16:creationId xmlns:a16="http://schemas.microsoft.com/office/drawing/2014/main" id="{09D01003-174F-5286-1DA2-216F9276C163}"/>
              </a:ext>
            </a:extLst>
          </p:cNvPr>
          <p:cNvSpPr>
            <a:spLocks noGrp="1"/>
          </p:cNvSpPr>
          <p:nvPr>
            <p:ph type="title"/>
          </p:nvPr>
        </p:nvSpPr>
        <p:spPr>
          <a:xfrm>
            <a:off x="1236518" y="1188975"/>
            <a:ext cx="22880782" cy="1675020"/>
          </a:xfrm>
        </p:spPr>
        <p:txBody>
          <a:bodyPr>
            <a:noAutofit/>
          </a:bodyPr>
          <a:lstStyle/>
          <a:p>
            <a:r>
              <a:rPr lang="fr-FR" sz="5400" dirty="0"/>
              <a:t>Etape 2 l Définition des objectifs de l’entreprise : exemples</a:t>
            </a:r>
          </a:p>
        </p:txBody>
      </p:sp>
    </p:spTree>
    <p:extLst>
      <p:ext uri="{BB962C8B-B14F-4D97-AF65-F5344CB8AC3E}">
        <p14:creationId xmlns:p14="http://schemas.microsoft.com/office/powerpoint/2010/main" val="6666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23830561" y="13067098"/>
            <a:ext cx="232435"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8</a:t>
            </a:fld>
            <a:endParaRPr lang="fr-FR" kern="1200">
              <a:solidFill>
                <a:schemeClr val="bg1"/>
              </a:solidFill>
              <a:latin typeface="+mj-lt"/>
            </a:endParaRPr>
          </a:p>
        </p:txBody>
      </p:sp>
      <p:grpSp>
        <p:nvGrpSpPr>
          <p:cNvPr id="41" name="Group 40">
            <a:extLst>
              <a:ext uri="{FF2B5EF4-FFF2-40B4-BE49-F238E27FC236}">
                <a16:creationId xmlns:a16="http://schemas.microsoft.com/office/drawing/2014/main" id="{BB4CCC42-469A-4B46-87CD-C9CADD63EABB}"/>
              </a:ext>
            </a:extLst>
          </p:cNvPr>
          <p:cNvGrpSpPr/>
          <p:nvPr/>
        </p:nvGrpSpPr>
        <p:grpSpPr>
          <a:xfrm>
            <a:off x="669361" y="2637063"/>
            <a:ext cx="9550666" cy="10125555"/>
            <a:chOff x="307028" y="1466958"/>
            <a:chExt cx="4775333" cy="5189688"/>
          </a:xfrm>
        </p:grpSpPr>
        <p:sp>
          <p:nvSpPr>
            <p:cNvPr id="42" name="Rounded Rectangle 18">
              <a:extLst>
                <a:ext uri="{FF2B5EF4-FFF2-40B4-BE49-F238E27FC236}">
                  <a16:creationId xmlns:a16="http://schemas.microsoft.com/office/drawing/2014/main" id="{E16495DA-E50E-4E97-92AE-A72AFE65A922}"/>
                </a:ext>
              </a:extLst>
            </p:cNvPr>
            <p:cNvSpPr/>
            <p:nvPr/>
          </p:nvSpPr>
          <p:spPr>
            <a:xfrm>
              <a:off x="307028" y="1466958"/>
              <a:ext cx="4695922" cy="5189688"/>
            </a:xfrm>
            <a:prstGeom prst="rect">
              <a:avLst/>
            </a:prstGeom>
            <a:solidFill>
              <a:schemeClr val="bg1"/>
            </a:solidFill>
            <a:ln>
              <a:noFill/>
            </a:ln>
            <a:effectLst>
              <a:outerShdw blurRad="698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cxnSp>
          <p:nvCxnSpPr>
            <p:cNvPr id="45" name="Straight Connector 44">
              <a:extLst>
                <a:ext uri="{FF2B5EF4-FFF2-40B4-BE49-F238E27FC236}">
                  <a16:creationId xmlns:a16="http://schemas.microsoft.com/office/drawing/2014/main" id="{D98F329B-6BF3-4456-9EC9-BABD31AB3694}"/>
                </a:ext>
              </a:extLst>
            </p:cNvPr>
            <p:cNvCxnSpPr>
              <a:cxnSpLocks/>
            </p:cNvCxnSpPr>
            <p:nvPr/>
          </p:nvCxnSpPr>
          <p:spPr>
            <a:xfrm>
              <a:off x="501647" y="1845727"/>
              <a:ext cx="4194276" cy="9091"/>
            </a:xfrm>
            <a:prstGeom prst="line">
              <a:avLst/>
            </a:prstGeom>
            <a:ln w="19050">
              <a:solidFill>
                <a:srgbClr val="F5B325"/>
              </a:solidFill>
            </a:ln>
            <a:effectLst>
              <a:outerShdw blurRad="482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B9658109-79C6-4CA9-AD2A-0BE7E9E74743}"/>
                </a:ext>
              </a:extLst>
            </p:cNvPr>
            <p:cNvSpPr txBox="1">
              <a:spLocks/>
            </p:cNvSpPr>
            <p:nvPr/>
          </p:nvSpPr>
          <p:spPr>
            <a:xfrm>
              <a:off x="307028" y="1518159"/>
              <a:ext cx="4775333" cy="263896"/>
            </a:xfrm>
            <a:prstGeom prst="rect">
              <a:avLst/>
            </a:prstGeom>
          </p:spPr>
          <p:txBody>
            <a:bodyPr wrap="square" lIns="0" tIns="0" rIns="0" bIns="0" anchor="t">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lnSpc>
                  <a:spcPct val="130000"/>
                </a:lnSpc>
                <a:buNone/>
              </a:pPr>
              <a:r>
                <a:rPr lang="en-GB" sz="2800" i="0" dirty="0">
                  <a:solidFill>
                    <a:srgbClr val="000000"/>
                  </a:solidFill>
                  <a:latin typeface="Calibri" panose="020F0502020204030204" pitchFamily="34" charset="0"/>
                  <a:ea typeface="Open Sans Semibold"/>
                  <a:cs typeface="Calibri" panose="020F0502020204030204" pitchFamily="34" charset="0"/>
                </a:rPr>
                <a:t>SBTi  Alignment scenario for a chemical company</a:t>
              </a:r>
            </a:p>
          </p:txBody>
        </p:sp>
        <p:sp>
          <p:nvSpPr>
            <p:cNvPr id="47" name="Rectangle 46">
              <a:extLst>
                <a:ext uri="{FF2B5EF4-FFF2-40B4-BE49-F238E27FC236}">
                  <a16:creationId xmlns:a16="http://schemas.microsoft.com/office/drawing/2014/main" id="{FE69F570-0F33-4909-B218-6A16A9F3E7C9}"/>
                </a:ext>
              </a:extLst>
            </p:cNvPr>
            <p:cNvSpPr/>
            <p:nvPr/>
          </p:nvSpPr>
          <p:spPr bwMode="gray">
            <a:xfrm>
              <a:off x="3903453" y="2235320"/>
              <a:ext cx="639776" cy="2711212"/>
            </a:xfrm>
            <a:prstGeom prst="rect">
              <a:avLst/>
            </a:prstGeom>
            <a:solidFill>
              <a:schemeClr val="bg1"/>
            </a:solidFill>
            <a:ln w="19050" algn="ctr">
              <a:noFill/>
              <a:miter lim="800000"/>
              <a:headEnd/>
              <a:tailEnd/>
            </a:ln>
          </p:spPr>
          <p:txBody>
            <a:bodyPr wrap="square" lIns="177800" tIns="177800" rIns="177800" bIns="177800" rtlCol="0" anchor="ctr"/>
            <a:lstStyle/>
            <a:p>
              <a:pPr algn="ctr">
                <a:lnSpc>
                  <a:spcPct val="106000"/>
                </a:lnSpc>
                <a:buFont typeface="Wingdings 2" pitchFamily="18" charset="2"/>
                <a:buNone/>
              </a:pPr>
              <a:endParaRPr lang="en-US" sz="3200">
                <a:solidFill>
                  <a:schemeClr val="bg1"/>
                </a:solidFill>
              </a:endParaRPr>
            </a:p>
          </p:txBody>
        </p:sp>
        <p:pic>
          <p:nvPicPr>
            <p:cNvPr id="48" name="Picture 47" descr="A picture containing graphical user interface&#10;&#10;Description automatically generated">
              <a:extLst>
                <a:ext uri="{FF2B5EF4-FFF2-40B4-BE49-F238E27FC236}">
                  <a16:creationId xmlns:a16="http://schemas.microsoft.com/office/drawing/2014/main" id="{F930D496-C0F0-4C0B-B96C-31826A62BCB5}"/>
                </a:ext>
              </a:extLst>
            </p:cNvPr>
            <p:cNvPicPr>
              <a:picLocks noChangeAspect="1"/>
            </p:cNvPicPr>
            <p:nvPr/>
          </p:nvPicPr>
          <p:blipFill rotWithShape="1">
            <a:blip r:embed="rId3"/>
            <a:srcRect b="9069"/>
            <a:stretch/>
          </p:blipFill>
          <p:spPr>
            <a:xfrm>
              <a:off x="321701" y="5101550"/>
              <a:ext cx="1474208" cy="1128377"/>
            </a:xfrm>
            <a:prstGeom prst="rect">
              <a:avLst/>
            </a:prstGeom>
          </p:spPr>
        </p:pic>
        <p:pic>
          <p:nvPicPr>
            <p:cNvPr id="49" name="Picture 48">
              <a:extLst>
                <a:ext uri="{FF2B5EF4-FFF2-40B4-BE49-F238E27FC236}">
                  <a16:creationId xmlns:a16="http://schemas.microsoft.com/office/drawing/2014/main" id="{063CEC7A-7A5A-4688-8EC1-BC03436A01E7}"/>
                </a:ext>
              </a:extLst>
            </p:cNvPr>
            <p:cNvPicPr>
              <a:picLocks noChangeAspect="1"/>
            </p:cNvPicPr>
            <p:nvPr/>
          </p:nvPicPr>
          <p:blipFill>
            <a:blip r:embed="rId4"/>
            <a:stretch>
              <a:fillRect/>
            </a:stretch>
          </p:blipFill>
          <p:spPr>
            <a:xfrm>
              <a:off x="2426362" y="4935083"/>
              <a:ext cx="482625" cy="107956"/>
            </a:xfrm>
            <a:prstGeom prst="rect">
              <a:avLst/>
            </a:prstGeom>
          </p:spPr>
        </p:pic>
        <p:sp>
          <p:nvSpPr>
            <p:cNvPr id="50" name="Footer Placeholder 5">
              <a:extLst>
                <a:ext uri="{FF2B5EF4-FFF2-40B4-BE49-F238E27FC236}">
                  <a16:creationId xmlns:a16="http://schemas.microsoft.com/office/drawing/2014/main" id="{B69FAA57-A3DC-49E1-B447-2EFAA2CB63A6}"/>
                </a:ext>
              </a:extLst>
            </p:cNvPr>
            <p:cNvSpPr txBox="1">
              <a:spLocks/>
            </p:cNvSpPr>
            <p:nvPr/>
          </p:nvSpPr>
          <p:spPr>
            <a:xfrm>
              <a:off x="501647" y="6106816"/>
              <a:ext cx="2680366" cy="147092"/>
            </a:xfrm>
            <a:prstGeom prst="rect">
              <a:avLst/>
            </a:prstGeom>
            <a:solidFill>
              <a:schemeClr val="bg1"/>
            </a:solidFill>
          </p:spPr>
          <p:txBody>
            <a:bodyPr wrap="square" lIns="0" tIns="0" rIns="0" bIns="0" rtlCol="0">
              <a:spAutoFit/>
            </a:bodyPr>
            <a:lstStyle>
              <a:defPPr>
                <a:defRPr lang="fr-FR"/>
              </a:defPPr>
              <a:lvl1pPr marL="0" algn="l" defTabSz="914400" rtl="0" eaLnBrk="1" latinLnBrk="0" hangingPunct="1">
                <a:defRPr lang="fr-FR" sz="816"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48"/>
                </a:spcBef>
                <a:buSzPct val="100000"/>
                <a:defRPr/>
              </a:pPr>
              <a:r>
                <a:rPr lang="en-GB" sz="1600">
                  <a:solidFill>
                    <a:srgbClr val="777777"/>
                  </a:solidFill>
                </a:rPr>
                <a:t>Changes in product formulation of suppliers</a:t>
              </a:r>
              <a:endParaRPr lang="en-US" sz="1600">
                <a:solidFill>
                  <a:srgbClr val="777777"/>
                </a:solidFill>
              </a:endParaRPr>
            </a:p>
          </p:txBody>
        </p:sp>
      </p:grpSp>
      <p:grpSp>
        <p:nvGrpSpPr>
          <p:cNvPr id="51" name="Group 50">
            <a:extLst>
              <a:ext uri="{FF2B5EF4-FFF2-40B4-BE49-F238E27FC236}">
                <a16:creationId xmlns:a16="http://schemas.microsoft.com/office/drawing/2014/main" id="{C7BD3C02-1E9A-4E7B-B30F-05B8F18E3DFE}"/>
              </a:ext>
            </a:extLst>
          </p:cNvPr>
          <p:cNvGrpSpPr/>
          <p:nvPr/>
        </p:nvGrpSpPr>
        <p:grpSpPr>
          <a:xfrm>
            <a:off x="9670122" y="2580147"/>
            <a:ext cx="14495838" cy="4545132"/>
            <a:chOff x="4819074" y="1734649"/>
            <a:chExt cx="7247919" cy="2272566"/>
          </a:xfrm>
        </p:grpSpPr>
        <p:grpSp>
          <p:nvGrpSpPr>
            <p:cNvPr id="52" name="Group 51">
              <a:extLst>
                <a:ext uri="{FF2B5EF4-FFF2-40B4-BE49-F238E27FC236}">
                  <a16:creationId xmlns:a16="http://schemas.microsoft.com/office/drawing/2014/main" id="{7B48D4E9-FC43-40B4-942F-433600EE3AE1}"/>
                </a:ext>
              </a:extLst>
            </p:cNvPr>
            <p:cNvGrpSpPr/>
            <p:nvPr/>
          </p:nvGrpSpPr>
          <p:grpSpPr>
            <a:xfrm>
              <a:off x="4819074" y="1734649"/>
              <a:ext cx="7247919" cy="2272566"/>
              <a:chOff x="4999585" y="1141792"/>
              <a:chExt cx="7785177" cy="2424909"/>
            </a:xfrm>
          </p:grpSpPr>
          <p:sp>
            <p:nvSpPr>
              <p:cNvPr id="55" name="Rectangle 54">
                <a:extLst>
                  <a:ext uri="{FF2B5EF4-FFF2-40B4-BE49-F238E27FC236}">
                    <a16:creationId xmlns:a16="http://schemas.microsoft.com/office/drawing/2014/main" id="{C2FFED57-A31C-406C-9C3E-4106B785756C}"/>
                  </a:ext>
                </a:extLst>
              </p:cNvPr>
              <p:cNvSpPr/>
              <p:nvPr/>
            </p:nvSpPr>
            <p:spPr bwMode="gray">
              <a:xfrm>
                <a:off x="5002951" y="1141792"/>
                <a:ext cx="7781811" cy="2424909"/>
              </a:xfrm>
              <a:prstGeom prst="rect">
                <a:avLst/>
              </a:prstGeom>
              <a:solidFill>
                <a:schemeClr val="bg1"/>
              </a:solidFill>
              <a:ln w="3175" algn="ctr">
                <a:solidFill>
                  <a:schemeClr val="bg1">
                    <a:lumMod val="50000"/>
                  </a:schemeClr>
                </a:solidFill>
                <a:miter lim="800000"/>
                <a:headEnd/>
                <a:tailEnd/>
              </a:ln>
            </p:spPr>
            <p:txBody>
              <a:bodyPr wrap="square" lIns="177800" tIns="177800" rIns="177800" bIns="177800" rtlCol="0" anchor="ctr"/>
              <a:lstStyle/>
              <a:p>
                <a:pPr algn="ctr">
                  <a:lnSpc>
                    <a:spcPct val="106000"/>
                  </a:lnSpc>
                  <a:buFont typeface="Wingdings 2" pitchFamily="18" charset="2"/>
                  <a:buNone/>
                </a:pPr>
                <a:endParaRPr lang="en-GB" sz="3200">
                  <a:solidFill>
                    <a:schemeClr val="bg1"/>
                  </a:solidFill>
                  <a:latin typeface="+mj-lt"/>
                </a:endParaRPr>
              </a:p>
            </p:txBody>
          </p:sp>
          <p:pic>
            <p:nvPicPr>
              <p:cNvPr id="56" name="Picture 55" descr="Chart, waterfall chart&#10;&#10;Description automatically generated">
                <a:extLst>
                  <a:ext uri="{FF2B5EF4-FFF2-40B4-BE49-F238E27FC236}">
                    <a16:creationId xmlns:a16="http://schemas.microsoft.com/office/drawing/2014/main" id="{BFB90656-E96C-4822-B99B-E54F5DD8969A}"/>
                  </a:ext>
                </a:extLst>
              </p:cNvPr>
              <p:cNvPicPr>
                <a:picLocks noChangeAspect="1"/>
              </p:cNvPicPr>
              <p:nvPr/>
            </p:nvPicPr>
            <p:blipFill rotWithShape="1">
              <a:blip r:embed="rId5"/>
              <a:srcRect t="12525"/>
              <a:stretch/>
            </p:blipFill>
            <p:spPr>
              <a:xfrm>
                <a:off x="4999585" y="1472083"/>
                <a:ext cx="3446540" cy="2011344"/>
              </a:xfrm>
              <a:prstGeom prst="rect">
                <a:avLst/>
              </a:prstGeom>
            </p:spPr>
          </p:pic>
          <p:sp>
            <p:nvSpPr>
              <p:cNvPr id="57" name="TextBox 56">
                <a:extLst>
                  <a:ext uri="{FF2B5EF4-FFF2-40B4-BE49-F238E27FC236}">
                    <a16:creationId xmlns:a16="http://schemas.microsoft.com/office/drawing/2014/main" id="{29D846C8-EF4B-4B05-9CA1-764020404AC0}"/>
                  </a:ext>
                </a:extLst>
              </p:cNvPr>
              <p:cNvSpPr txBox="1"/>
              <p:nvPr/>
            </p:nvSpPr>
            <p:spPr>
              <a:xfrm>
                <a:off x="5278847" y="1180679"/>
                <a:ext cx="3022063" cy="265122"/>
              </a:xfrm>
              <a:prstGeom prst="rect">
                <a:avLst/>
              </a:prstGeom>
              <a:solidFill>
                <a:schemeClr val="bg1">
                  <a:lumMod val="95000"/>
                </a:schemeClr>
              </a:solid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AU" sz="2200" dirty="0">
                    <a:latin typeface="+mj-lt"/>
                    <a:cs typeface="Calibri" panose="020F0502020204030204" pitchFamily="34" charset="0"/>
                  </a:rPr>
                  <a:t>Scope 1 &amp; 2 Decarbonisation levers in 2030</a:t>
                </a:r>
              </a:p>
            </p:txBody>
          </p:sp>
        </p:grpSp>
        <p:pic>
          <p:nvPicPr>
            <p:cNvPr id="53" name="Picture 52" descr="Chart, waterfall chart&#10;&#10;Description automatically generated">
              <a:extLst>
                <a:ext uri="{FF2B5EF4-FFF2-40B4-BE49-F238E27FC236}">
                  <a16:creationId xmlns:a16="http://schemas.microsoft.com/office/drawing/2014/main" id="{07DF1DD8-F620-4899-9819-F1219C17BAF5}"/>
                </a:ext>
              </a:extLst>
            </p:cNvPr>
            <p:cNvPicPr>
              <a:picLocks noChangeAspect="1"/>
            </p:cNvPicPr>
            <p:nvPr/>
          </p:nvPicPr>
          <p:blipFill>
            <a:blip r:embed="rId6"/>
            <a:stretch>
              <a:fillRect/>
            </a:stretch>
          </p:blipFill>
          <p:spPr>
            <a:xfrm>
              <a:off x="8680768" y="2076162"/>
              <a:ext cx="3084115" cy="1884983"/>
            </a:xfrm>
            <a:prstGeom prst="rect">
              <a:avLst/>
            </a:prstGeom>
          </p:spPr>
        </p:pic>
        <p:sp>
          <p:nvSpPr>
            <p:cNvPr id="54" name="TextBox 53">
              <a:extLst>
                <a:ext uri="{FF2B5EF4-FFF2-40B4-BE49-F238E27FC236}">
                  <a16:creationId xmlns:a16="http://schemas.microsoft.com/office/drawing/2014/main" id="{252F3963-53F2-489F-A462-E8BEE860A658}"/>
                </a:ext>
              </a:extLst>
            </p:cNvPr>
            <p:cNvSpPr txBox="1"/>
            <p:nvPr/>
          </p:nvSpPr>
          <p:spPr>
            <a:xfrm>
              <a:off x="8715602" y="1769241"/>
              <a:ext cx="3014446" cy="215444"/>
            </a:xfrm>
            <a:prstGeom prst="rect">
              <a:avLst/>
            </a:prstGeom>
            <a:solidFill>
              <a:schemeClr val="bg1">
                <a:lumMod val="95000"/>
              </a:schemeClr>
            </a:solidFill>
          </p:spPr>
          <p:txBody>
            <a:bodyPr wrap="square">
              <a:spAutoFit/>
            </a:bodyPr>
            <a:lstStyle/>
            <a:p>
              <a:pPr defTabSz="1828800" hangingPunct="1">
                <a:lnSpc>
                  <a:spcPct val="100000"/>
                </a:lnSpc>
                <a:defRPr sz="1400" b="0" i="0" u="none" strike="noStrike" kern="1200" spc="0" baseline="0">
                  <a:solidFill>
                    <a:prstClr val="black">
                      <a:lumMod val="65000"/>
                      <a:lumOff val="35000"/>
                    </a:prstClr>
                  </a:solidFill>
                  <a:latin typeface="+mn-lt"/>
                  <a:ea typeface="+mn-ea"/>
                  <a:cs typeface="+mn-cs"/>
                </a:defRPr>
              </a:pPr>
              <a:r>
                <a:rPr lang="en-AU" sz="2200" i="0" kern="1200">
                  <a:solidFill>
                    <a:prstClr val="black">
                      <a:lumMod val="65000"/>
                      <a:lumOff val="35000"/>
                    </a:prstClr>
                  </a:solidFill>
                  <a:latin typeface="+mj-lt"/>
                </a:rPr>
                <a:t>Scope 3 Decarbonisation levers to 2030</a:t>
              </a:r>
            </a:p>
          </p:txBody>
        </p:sp>
      </p:grpSp>
      <p:grpSp>
        <p:nvGrpSpPr>
          <p:cNvPr id="58" name="Group 57">
            <a:extLst>
              <a:ext uri="{FF2B5EF4-FFF2-40B4-BE49-F238E27FC236}">
                <a16:creationId xmlns:a16="http://schemas.microsoft.com/office/drawing/2014/main" id="{0AFEF71B-A23A-4E46-BFFD-CA446AA7445B}"/>
              </a:ext>
            </a:extLst>
          </p:cNvPr>
          <p:cNvGrpSpPr/>
          <p:nvPr/>
        </p:nvGrpSpPr>
        <p:grpSpPr>
          <a:xfrm>
            <a:off x="9474210" y="7511921"/>
            <a:ext cx="14694202" cy="4547044"/>
            <a:chOff x="4128992" y="4203477"/>
            <a:chExt cx="7347101" cy="2273522"/>
          </a:xfrm>
        </p:grpSpPr>
        <p:grpSp>
          <p:nvGrpSpPr>
            <p:cNvPr id="59" name="Group 58">
              <a:extLst>
                <a:ext uri="{FF2B5EF4-FFF2-40B4-BE49-F238E27FC236}">
                  <a16:creationId xmlns:a16="http://schemas.microsoft.com/office/drawing/2014/main" id="{97DAF62B-8B71-4C08-BA44-7E0FFED6E6D9}"/>
                </a:ext>
              </a:extLst>
            </p:cNvPr>
            <p:cNvGrpSpPr/>
            <p:nvPr/>
          </p:nvGrpSpPr>
          <p:grpSpPr>
            <a:xfrm>
              <a:off x="4128992" y="4203477"/>
              <a:ext cx="7347101" cy="2273522"/>
              <a:chOff x="6082824" y="3682099"/>
              <a:chExt cx="7891712" cy="2425929"/>
            </a:xfrm>
          </p:grpSpPr>
          <p:sp>
            <p:nvSpPr>
              <p:cNvPr id="62" name="Rectangle 61">
                <a:extLst>
                  <a:ext uri="{FF2B5EF4-FFF2-40B4-BE49-F238E27FC236}">
                    <a16:creationId xmlns:a16="http://schemas.microsoft.com/office/drawing/2014/main" id="{BB32FA27-AA69-4B3E-9EBE-9227D06335D0}"/>
                  </a:ext>
                </a:extLst>
              </p:cNvPr>
              <p:cNvSpPr/>
              <p:nvPr/>
            </p:nvSpPr>
            <p:spPr bwMode="gray">
              <a:xfrm>
                <a:off x="6192724" y="3682099"/>
                <a:ext cx="7781812" cy="2425929"/>
              </a:xfrm>
              <a:prstGeom prst="rect">
                <a:avLst/>
              </a:prstGeom>
              <a:solidFill>
                <a:schemeClr val="bg1"/>
              </a:solidFill>
              <a:ln w="3175" algn="ctr">
                <a:solidFill>
                  <a:schemeClr val="bg1">
                    <a:lumMod val="50000"/>
                  </a:schemeClr>
                </a:solidFill>
                <a:miter lim="800000"/>
                <a:headEnd/>
                <a:tailEnd/>
              </a:ln>
            </p:spPr>
            <p:txBody>
              <a:bodyPr wrap="square" lIns="177800" tIns="177800" rIns="177800" bIns="177800" rtlCol="0" anchor="ctr"/>
              <a:lstStyle/>
              <a:p>
                <a:pPr algn="ctr">
                  <a:lnSpc>
                    <a:spcPct val="106000"/>
                  </a:lnSpc>
                  <a:buFont typeface="Wingdings 2" pitchFamily="18" charset="2"/>
                  <a:buNone/>
                </a:pPr>
                <a:endParaRPr lang="en-GB" sz="3200">
                  <a:solidFill>
                    <a:schemeClr val="bg1"/>
                  </a:solidFill>
                  <a:latin typeface="+mj-lt"/>
                </a:endParaRPr>
              </a:p>
            </p:txBody>
          </p:sp>
          <p:pic>
            <p:nvPicPr>
              <p:cNvPr id="63" name="Picture 62" descr="Chart&#10;&#10;Description automatically generated">
                <a:extLst>
                  <a:ext uri="{FF2B5EF4-FFF2-40B4-BE49-F238E27FC236}">
                    <a16:creationId xmlns:a16="http://schemas.microsoft.com/office/drawing/2014/main" id="{DC226D30-24E2-4DB0-9F0A-5B55FDB86F75}"/>
                  </a:ext>
                </a:extLst>
              </p:cNvPr>
              <p:cNvPicPr>
                <a:picLocks noChangeAspect="1"/>
              </p:cNvPicPr>
              <p:nvPr/>
            </p:nvPicPr>
            <p:blipFill rotWithShape="1">
              <a:blip r:embed="rId7"/>
              <a:srcRect t="10397"/>
              <a:stretch/>
            </p:blipFill>
            <p:spPr>
              <a:xfrm>
                <a:off x="6082824" y="3975991"/>
                <a:ext cx="3677834" cy="2050192"/>
              </a:xfrm>
              <a:prstGeom prst="rect">
                <a:avLst/>
              </a:prstGeom>
            </p:spPr>
          </p:pic>
          <p:sp>
            <p:nvSpPr>
              <p:cNvPr id="64" name="TextBox 63">
                <a:extLst>
                  <a:ext uri="{FF2B5EF4-FFF2-40B4-BE49-F238E27FC236}">
                    <a16:creationId xmlns:a16="http://schemas.microsoft.com/office/drawing/2014/main" id="{84CC9D18-8BE7-4416-A0A3-AD0A80A2672C}"/>
                  </a:ext>
                </a:extLst>
              </p:cNvPr>
              <p:cNvSpPr txBox="1"/>
              <p:nvPr/>
            </p:nvSpPr>
            <p:spPr>
              <a:xfrm>
                <a:off x="6414518" y="3731437"/>
                <a:ext cx="3014446" cy="265122"/>
              </a:xfrm>
              <a:prstGeom prst="rect">
                <a:avLst/>
              </a:prstGeom>
              <a:solidFill>
                <a:schemeClr val="bg1">
                  <a:lumMod val="95000"/>
                </a:schemeClr>
              </a:solid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AU" sz="2200">
                    <a:latin typeface="+mj-lt"/>
                    <a:cs typeface="Calibri" panose="020F0502020204030204" pitchFamily="34" charset="0"/>
                  </a:rPr>
                  <a:t>Scope 1 &amp; 2 Decarbonisation levers in 2050</a:t>
                </a:r>
              </a:p>
            </p:txBody>
          </p:sp>
        </p:grpSp>
        <p:pic>
          <p:nvPicPr>
            <p:cNvPr id="60" name="Picture 59" descr="Chart, histogram&#10;&#10;Description automatically generated">
              <a:extLst>
                <a:ext uri="{FF2B5EF4-FFF2-40B4-BE49-F238E27FC236}">
                  <a16:creationId xmlns:a16="http://schemas.microsoft.com/office/drawing/2014/main" id="{747350E7-071B-49E0-AB98-7BB4DC253DAB}"/>
                </a:ext>
              </a:extLst>
            </p:cNvPr>
            <p:cNvPicPr>
              <a:picLocks noChangeAspect="1"/>
            </p:cNvPicPr>
            <p:nvPr/>
          </p:nvPicPr>
          <p:blipFill>
            <a:blip r:embed="rId8"/>
            <a:stretch>
              <a:fillRect/>
            </a:stretch>
          </p:blipFill>
          <p:spPr>
            <a:xfrm>
              <a:off x="7732963" y="4238274"/>
              <a:ext cx="3605956" cy="2203927"/>
            </a:xfrm>
            <a:prstGeom prst="rect">
              <a:avLst/>
            </a:prstGeom>
          </p:spPr>
        </p:pic>
        <p:sp>
          <p:nvSpPr>
            <p:cNvPr id="61" name="TextBox 60">
              <a:extLst>
                <a:ext uri="{FF2B5EF4-FFF2-40B4-BE49-F238E27FC236}">
                  <a16:creationId xmlns:a16="http://schemas.microsoft.com/office/drawing/2014/main" id="{6BBBDDA4-8A31-471A-8D48-45C21ABB8232}"/>
                </a:ext>
              </a:extLst>
            </p:cNvPr>
            <p:cNvSpPr txBox="1"/>
            <p:nvPr/>
          </p:nvSpPr>
          <p:spPr>
            <a:xfrm>
              <a:off x="8061613" y="4249715"/>
              <a:ext cx="3014446" cy="215444"/>
            </a:xfrm>
            <a:prstGeom prst="rect">
              <a:avLst/>
            </a:prstGeom>
            <a:solidFill>
              <a:schemeClr val="bg1">
                <a:lumMod val="95000"/>
              </a:schemeClr>
            </a:solidFill>
          </p:spPr>
          <p:txBody>
            <a:bodyPr wrap="square">
              <a:spAutoFit/>
            </a:bodyPr>
            <a:lstStyle/>
            <a:p>
              <a:pPr defTabSz="1828800" hangingPunct="1">
                <a:lnSpc>
                  <a:spcPct val="100000"/>
                </a:lnSpc>
                <a:defRPr sz="1400" b="0" i="0" u="none" strike="noStrike" kern="1200" spc="0" baseline="0">
                  <a:solidFill>
                    <a:prstClr val="black">
                      <a:lumMod val="65000"/>
                      <a:lumOff val="35000"/>
                    </a:prstClr>
                  </a:solidFill>
                  <a:latin typeface="+mn-lt"/>
                  <a:ea typeface="+mn-ea"/>
                  <a:cs typeface="+mn-cs"/>
                </a:defRPr>
              </a:pPr>
              <a:r>
                <a:rPr lang="en-AU" sz="2200" i="0" kern="1200">
                  <a:solidFill>
                    <a:prstClr val="black">
                      <a:lumMod val="65000"/>
                      <a:lumOff val="35000"/>
                    </a:prstClr>
                  </a:solidFill>
                  <a:latin typeface="+mj-lt"/>
                </a:rPr>
                <a:t>Scope 3 Decarbonisation levers to 2050</a:t>
              </a:r>
            </a:p>
          </p:txBody>
        </p:sp>
      </p:grpSp>
      <p:grpSp>
        <p:nvGrpSpPr>
          <p:cNvPr id="65" name="Group 64">
            <a:extLst>
              <a:ext uri="{FF2B5EF4-FFF2-40B4-BE49-F238E27FC236}">
                <a16:creationId xmlns:a16="http://schemas.microsoft.com/office/drawing/2014/main" id="{C362C915-AD6C-4D90-8EEA-1A52312D1245}"/>
              </a:ext>
            </a:extLst>
          </p:cNvPr>
          <p:cNvGrpSpPr/>
          <p:nvPr/>
        </p:nvGrpSpPr>
        <p:grpSpPr>
          <a:xfrm>
            <a:off x="4994853" y="9647865"/>
            <a:ext cx="3690480" cy="2923897"/>
            <a:chOff x="10532338" y="94886"/>
            <a:chExt cx="1268160" cy="1733956"/>
          </a:xfrm>
        </p:grpSpPr>
        <p:pic>
          <p:nvPicPr>
            <p:cNvPr id="66" name="Picture 65" descr="Text&#10;&#10;Description automatically generated">
              <a:extLst>
                <a:ext uri="{FF2B5EF4-FFF2-40B4-BE49-F238E27FC236}">
                  <a16:creationId xmlns:a16="http://schemas.microsoft.com/office/drawing/2014/main" id="{E0268ACC-CD1E-4F01-BC9C-09414DD57829}"/>
                </a:ext>
              </a:extLst>
            </p:cNvPr>
            <p:cNvPicPr>
              <a:picLocks noChangeAspect="1"/>
            </p:cNvPicPr>
            <p:nvPr/>
          </p:nvPicPr>
          <p:blipFill>
            <a:blip r:embed="rId9"/>
            <a:stretch>
              <a:fillRect/>
            </a:stretch>
          </p:blipFill>
          <p:spPr>
            <a:xfrm>
              <a:off x="10532338" y="94886"/>
              <a:ext cx="1268160" cy="1733956"/>
            </a:xfrm>
            <a:prstGeom prst="rect">
              <a:avLst/>
            </a:prstGeom>
          </p:spPr>
        </p:pic>
        <p:sp>
          <p:nvSpPr>
            <p:cNvPr id="67" name="TextBox 66">
              <a:extLst>
                <a:ext uri="{FF2B5EF4-FFF2-40B4-BE49-F238E27FC236}">
                  <a16:creationId xmlns:a16="http://schemas.microsoft.com/office/drawing/2014/main" id="{0CCEA1B0-DBE1-46BA-9431-0E4E8F3C2DA7}"/>
                </a:ext>
              </a:extLst>
            </p:cNvPr>
            <p:cNvSpPr txBox="1"/>
            <p:nvPr/>
          </p:nvSpPr>
          <p:spPr>
            <a:xfrm>
              <a:off x="10720823" y="107370"/>
              <a:ext cx="1013165" cy="1700482"/>
            </a:xfrm>
            <a:prstGeom prst="rect">
              <a:avLst/>
            </a:prstGeom>
            <a:solidFill>
              <a:schemeClr val="bg1"/>
            </a:solidFill>
          </p:spPr>
          <p:txBody>
            <a:bodyPr wrap="square" lIns="0" tIns="0" rIns="0" bIns="0" rtlCol="0">
              <a:spAutoFit/>
            </a:bodyPr>
            <a:lstStyle/>
            <a:p>
              <a:pPr>
                <a:lnSpc>
                  <a:spcPct val="100000"/>
                </a:lnSpc>
                <a:spcBef>
                  <a:spcPts val="900"/>
                </a:spcBef>
                <a:buSzPct val="100000"/>
              </a:pPr>
              <a:r>
                <a:rPr lang="en-AU" sz="1600" b="0" i="0" dirty="0">
                  <a:solidFill>
                    <a:schemeClr val="tx2">
                      <a:lumMod val="10000"/>
                    </a:schemeClr>
                  </a:solidFill>
                  <a:latin typeface="Calibri" panose="020F0502020204030204" pitchFamily="34" charset="0"/>
                  <a:cs typeface="Calibri" panose="020F0502020204030204" pitchFamily="34" charset="0"/>
                </a:rPr>
                <a:t>Company’s growth</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Company’s formulation change</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Company’s transport reduction</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Cement sector</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Petrochemical sector</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Transport sector</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End-of-life of sold product</a:t>
              </a:r>
            </a:p>
            <a:p>
              <a:pPr>
                <a:lnSpc>
                  <a:spcPct val="100000"/>
                </a:lnSpc>
                <a:spcBef>
                  <a:spcPts val="1000"/>
                </a:spcBef>
                <a:buSzPct val="100000"/>
              </a:pPr>
              <a:r>
                <a:rPr lang="en-GB" sz="1600" b="0" i="0" dirty="0">
                  <a:solidFill>
                    <a:schemeClr val="tx2">
                      <a:lumMod val="10000"/>
                    </a:schemeClr>
                  </a:solidFill>
                  <a:latin typeface="Calibri" panose="020F0502020204030204" pitchFamily="34" charset="0"/>
                  <a:cs typeface="Calibri" panose="020F0502020204030204" pitchFamily="34" charset="0"/>
                </a:rPr>
                <a:t>Other scope 3</a:t>
              </a:r>
            </a:p>
          </p:txBody>
        </p:sp>
      </p:grpSp>
      <p:graphicFrame>
        <p:nvGraphicFramePr>
          <p:cNvPr id="68" name="Chart 67">
            <a:extLst>
              <a:ext uri="{FF2B5EF4-FFF2-40B4-BE49-F238E27FC236}">
                <a16:creationId xmlns:a16="http://schemas.microsoft.com/office/drawing/2014/main" id="{4EBA3ED4-2B5F-48DE-B35B-1E7A278D290F}"/>
              </a:ext>
            </a:extLst>
          </p:cNvPr>
          <p:cNvGraphicFramePr>
            <a:graphicFrameLocks/>
          </p:cNvGraphicFramePr>
          <p:nvPr>
            <p:extLst>
              <p:ext uri="{D42A27DB-BD31-4B8C-83A1-F6EECF244321}">
                <p14:modId xmlns:p14="http://schemas.microsoft.com/office/powerpoint/2010/main" val="4168895574"/>
              </p:ext>
            </p:extLst>
          </p:nvPr>
        </p:nvGraphicFramePr>
        <p:xfrm>
          <a:off x="1003295" y="3686307"/>
          <a:ext cx="7912106" cy="5874250"/>
        </p:xfrm>
        <a:graphic>
          <a:graphicData uri="http://schemas.openxmlformats.org/drawingml/2006/chart">
            <c:chart xmlns:c="http://schemas.openxmlformats.org/drawingml/2006/chart" xmlns:r="http://schemas.openxmlformats.org/officeDocument/2006/relationships" r:id="rId10"/>
          </a:graphicData>
        </a:graphic>
      </p:graphicFrame>
      <p:sp>
        <p:nvSpPr>
          <p:cNvPr id="69" name="Rectangle 68">
            <a:extLst>
              <a:ext uri="{FF2B5EF4-FFF2-40B4-BE49-F238E27FC236}">
                <a16:creationId xmlns:a16="http://schemas.microsoft.com/office/drawing/2014/main" id="{540E133D-C023-4DA0-82E6-A620A4038454}"/>
              </a:ext>
            </a:extLst>
          </p:cNvPr>
          <p:cNvSpPr/>
          <p:nvPr/>
        </p:nvSpPr>
        <p:spPr bwMode="gray">
          <a:xfrm>
            <a:off x="7806906" y="4138132"/>
            <a:ext cx="1279552" cy="5422424"/>
          </a:xfrm>
          <a:prstGeom prst="rect">
            <a:avLst/>
          </a:prstGeom>
          <a:solidFill>
            <a:sysClr val="window" lastClr="FFFFFF"/>
          </a:solidFill>
          <a:ln w="19050" algn="ctr">
            <a:noFill/>
            <a:miter lim="800000"/>
            <a:headEnd/>
            <a:tailEnd/>
          </a:ln>
        </p:spPr>
        <p:txBody>
          <a:bodyPr wrap="square" lIns="177800" tIns="177800" rIns="177800" bIns="177800" rtlCol="0" anchor="ctr"/>
          <a:lstStyle/>
          <a:p>
            <a:pPr defTabSz="1828800" hangingPunct="1">
              <a:lnSpc>
                <a:spcPct val="106000"/>
              </a:lnSpc>
              <a:defRPr/>
            </a:pPr>
            <a:endParaRPr lang="en-US" sz="3200" i="0">
              <a:solidFill>
                <a:prstClr val="white"/>
              </a:solidFill>
              <a:latin typeface="+mj-lt"/>
            </a:endParaRPr>
          </a:p>
        </p:txBody>
      </p:sp>
      <p:sp>
        <p:nvSpPr>
          <p:cNvPr id="70" name="TextBox 69">
            <a:extLst>
              <a:ext uri="{FF2B5EF4-FFF2-40B4-BE49-F238E27FC236}">
                <a16:creationId xmlns:a16="http://schemas.microsoft.com/office/drawing/2014/main" id="{CDA6E919-626B-4884-B22D-0A44504154A7}"/>
              </a:ext>
            </a:extLst>
          </p:cNvPr>
          <p:cNvSpPr txBox="1"/>
          <p:nvPr/>
        </p:nvSpPr>
        <p:spPr>
          <a:xfrm>
            <a:off x="8156957" y="6537724"/>
            <a:ext cx="1047458" cy="992800"/>
          </a:xfrm>
          <a:prstGeom prst="rect">
            <a:avLst/>
          </a:prstGeom>
          <a:solidFill>
            <a:srgbClr val="F5B325">
              <a:lumMod val="20000"/>
              <a:lumOff val="80000"/>
            </a:srgbClr>
          </a:solidFill>
        </p:spPr>
        <p:txBody>
          <a:bodyPr wrap="square" lIns="0" tIns="0" rIns="0" bIns="0" rtlCol="0">
            <a:noAutofit/>
          </a:bodyPr>
          <a:lstStyle/>
          <a:p>
            <a:pPr defTabSz="1828800" hangingPunct="1">
              <a:lnSpc>
                <a:spcPct val="100000"/>
              </a:lnSpc>
              <a:spcBef>
                <a:spcPts val="1200"/>
              </a:spcBef>
              <a:buSzPct val="100000"/>
              <a:defRPr/>
            </a:pPr>
            <a:r>
              <a:rPr lang="fr-FR" i="0">
                <a:solidFill>
                  <a:srgbClr val="313131"/>
                </a:solidFill>
                <a:latin typeface="+mj-lt"/>
              </a:rPr>
              <a:t>-100%</a:t>
            </a:r>
          </a:p>
        </p:txBody>
      </p:sp>
      <p:sp>
        <p:nvSpPr>
          <p:cNvPr id="71" name="Right Brace 70">
            <a:extLst>
              <a:ext uri="{FF2B5EF4-FFF2-40B4-BE49-F238E27FC236}">
                <a16:creationId xmlns:a16="http://schemas.microsoft.com/office/drawing/2014/main" id="{A13F7642-CA87-4FD8-8697-32784E5E19AB}"/>
              </a:ext>
            </a:extLst>
          </p:cNvPr>
          <p:cNvSpPr/>
          <p:nvPr/>
        </p:nvSpPr>
        <p:spPr>
          <a:xfrm>
            <a:off x="7787464" y="4156311"/>
            <a:ext cx="266476" cy="5193718"/>
          </a:xfrm>
          <a:prstGeom prst="rightBrace">
            <a:avLst/>
          </a:prstGeom>
          <a:noFill/>
          <a:ln w="9525" cap="flat" cmpd="sng" algn="ctr">
            <a:solidFill>
              <a:sysClr val="windowText" lastClr="000000"/>
            </a:solidFill>
            <a:prstDash val="solid"/>
          </a:ln>
          <a:effectLst/>
        </p:spPr>
        <p:txBody>
          <a:bodyPr rtlCol="0" anchor="ctr"/>
          <a:lstStyle/>
          <a:p>
            <a:pPr defTabSz="1828800" hangingPunct="1">
              <a:lnSpc>
                <a:spcPct val="100000"/>
              </a:lnSpc>
              <a:defRPr/>
            </a:pPr>
            <a:endParaRPr lang="fr-FR" sz="3600" b="0" i="0">
              <a:solidFill>
                <a:prstClr val="black"/>
              </a:solidFill>
              <a:latin typeface="+mj-lt"/>
            </a:endParaRPr>
          </a:p>
        </p:txBody>
      </p:sp>
      <p:cxnSp>
        <p:nvCxnSpPr>
          <p:cNvPr id="72" name="Straight Connector 71">
            <a:extLst>
              <a:ext uri="{FF2B5EF4-FFF2-40B4-BE49-F238E27FC236}">
                <a16:creationId xmlns:a16="http://schemas.microsoft.com/office/drawing/2014/main" id="{AAF1E7D4-CC3C-4B40-AA17-54AE0271E7C9}"/>
              </a:ext>
            </a:extLst>
          </p:cNvPr>
          <p:cNvCxnSpPr>
            <a:cxnSpLocks/>
          </p:cNvCxnSpPr>
          <p:nvPr/>
        </p:nvCxnSpPr>
        <p:spPr>
          <a:xfrm>
            <a:off x="4423746" y="4323775"/>
            <a:ext cx="0" cy="2093690"/>
          </a:xfrm>
          <a:prstGeom prst="line">
            <a:avLst/>
          </a:prstGeom>
          <a:noFill/>
          <a:ln w="12700" cap="flat" cmpd="sng" algn="ctr">
            <a:solidFill>
              <a:sysClr val="windowText" lastClr="000000"/>
            </a:solidFill>
            <a:prstDash val="sysDot"/>
          </a:ln>
          <a:effectLst/>
        </p:spPr>
      </p:cxnSp>
      <p:sp>
        <p:nvSpPr>
          <p:cNvPr id="73" name="TextBox 72">
            <a:extLst>
              <a:ext uri="{FF2B5EF4-FFF2-40B4-BE49-F238E27FC236}">
                <a16:creationId xmlns:a16="http://schemas.microsoft.com/office/drawing/2014/main" id="{5458774F-0640-4DA7-8602-E5E5DE6DC2A5}"/>
              </a:ext>
            </a:extLst>
          </p:cNvPr>
          <p:cNvSpPr txBox="1"/>
          <p:nvPr/>
        </p:nvSpPr>
        <p:spPr>
          <a:xfrm>
            <a:off x="4609295" y="5334040"/>
            <a:ext cx="1139446" cy="430887"/>
          </a:xfrm>
          <a:prstGeom prst="rect">
            <a:avLst/>
          </a:prstGeom>
          <a:solidFill>
            <a:srgbClr val="F5B325">
              <a:lumMod val="20000"/>
              <a:lumOff val="80000"/>
            </a:srgbClr>
          </a:solidFill>
        </p:spPr>
        <p:txBody>
          <a:bodyPr wrap="square" lIns="0" tIns="0" rIns="0" bIns="0" rtlCol="0">
            <a:spAutoFit/>
          </a:bodyPr>
          <a:lstStyle/>
          <a:p>
            <a:pPr defTabSz="1828800" hangingPunct="1">
              <a:lnSpc>
                <a:spcPct val="100000"/>
              </a:lnSpc>
              <a:spcBef>
                <a:spcPts val="1200"/>
              </a:spcBef>
              <a:buSzPct val="100000"/>
              <a:defRPr/>
            </a:pPr>
            <a:r>
              <a:rPr lang="fr-FR" sz="2800" i="0" dirty="0">
                <a:solidFill>
                  <a:srgbClr val="313131"/>
                </a:solidFill>
                <a:latin typeface="+mj-lt"/>
              </a:rPr>
              <a:t>-45%</a:t>
            </a:r>
          </a:p>
        </p:txBody>
      </p:sp>
      <p:sp>
        <p:nvSpPr>
          <p:cNvPr id="3" name="Titre 1">
            <a:extLst>
              <a:ext uri="{FF2B5EF4-FFF2-40B4-BE49-F238E27FC236}">
                <a16:creationId xmlns:a16="http://schemas.microsoft.com/office/drawing/2014/main" id="{BB2532B1-9AB3-FA7A-E907-89C73ACD7FFF}"/>
              </a:ext>
            </a:extLst>
          </p:cNvPr>
          <p:cNvSpPr>
            <a:spLocks noGrp="1"/>
          </p:cNvSpPr>
          <p:nvPr>
            <p:ph type="title"/>
          </p:nvPr>
        </p:nvSpPr>
        <p:spPr>
          <a:xfrm>
            <a:off x="1236518" y="1188975"/>
            <a:ext cx="22880782" cy="1675020"/>
          </a:xfrm>
        </p:spPr>
        <p:txBody>
          <a:bodyPr>
            <a:noAutofit/>
          </a:bodyPr>
          <a:lstStyle/>
          <a:p>
            <a:r>
              <a:rPr lang="fr-FR" sz="5400" dirty="0"/>
              <a:t>Etape 3 l Construction d’un plan d’actions</a:t>
            </a:r>
          </a:p>
        </p:txBody>
      </p:sp>
    </p:spTree>
    <p:extLst>
      <p:ext uri="{BB962C8B-B14F-4D97-AF65-F5344CB8AC3E}">
        <p14:creationId xmlns:p14="http://schemas.microsoft.com/office/powerpoint/2010/main" val="24152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7DEC47-A9C2-420D-B79B-507951CDDD4E}"/>
              </a:ext>
            </a:extLst>
          </p:cNvPr>
          <p:cNvSpPr/>
          <p:nvPr/>
        </p:nvSpPr>
        <p:spPr bwMode="gray">
          <a:xfrm>
            <a:off x="610539" y="2496551"/>
            <a:ext cx="12345066" cy="9646768"/>
          </a:xfrm>
          <a:prstGeom prst="rect">
            <a:avLst/>
          </a:prstGeom>
          <a:solidFill>
            <a:schemeClr val="bg1">
              <a:lumMod val="95000"/>
            </a:schemeClr>
          </a:solidFill>
          <a:ln w="19050" algn="ctr">
            <a:noFill/>
            <a:prstDash val="dash"/>
            <a:miter lim="800000"/>
            <a:headEnd/>
            <a:tailEnd/>
          </a:ln>
        </p:spPr>
        <p:txBody>
          <a:bodyPr wrap="square" lIns="177800" tIns="177800" rIns="177800" bIns="177800" rtlCol="0" anchor="ctr"/>
          <a:lstStyle/>
          <a:p>
            <a:pPr defTabSz="2438280" hangingPunct="1">
              <a:lnSpc>
                <a:spcPct val="100000"/>
              </a:lnSpc>
              <a:defRPr/>
            </a:pPr>
            <a:endParaRPr lang="fr-FR" sz="2000" i="0" kern="1200" dirty="0">
              <a:solidFill>
                <a:prstClr val="white"/>
              </a:solidFill>
              <a:latin typeface="+mj-lt"/>
            </a:endParaRPr>
          </a:p>
        </p:txBody>
      </p:sp>
      <p:sp>
        <p:nvSpPr>
          <p:cNvPr id="17" name="Rectangle 16">
            <a:extLst>
              <a:ext uri="{FF2B5EF4-FFF2-40B4-BE49-F238E27FC236}">
                <a16:creationId xmlns:a16="http://schemas.microsoft.com/office/drawing/2014/main" id="{C84132DE-6641-4F4F-8EB8-4D0408061E50}"/>
              </a:ext>
            </a:extLst>
          </p:cNvPr>
          <p:cNvSpPr/>
          <p:nvPr/>
        </p:nvSpPr>
        <p:spPr bwMode="gray">
          <a:xfrm>
            <a:off x="13284866" y="2515802"/>
            <a:ext cx="10144608" cy="9646767"/>
          </a:xfrm>
          <a:prstGeom prst="rect">
            <a:avLst/>
          </a:prstGeom>
          <a:solidFill>
            <a:schemeClr val="bg1">
              <a:lumMod val="95000"/>
            </a:schemeClr>
          </a:solidFill>
          <a:ln w="19050" algn="ctr">
            <a:noFill/>
            <a:prstDash val="dash"/>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7" name="Slide Number Placeholder 6"/>
          <p:cNvSpPr>
            <a:spLocks noGrp="1"/>
          </p:cNvSpPr>
          <p:nvPr>
            <p:ph type="sldNum" sz="quarter" idx="15"/>
          </p:nvPr>
        </p:nvSpPr>
        <p:spPr>
          <a:xfrm>
            <a:off x="23830561" y="13067098"/>
            <a:ext cx="232436" cy="410369"/>
          </a:xfrm>
        </p:spPr>
        <p:txBody>
          <a:bodyPr/>
          <a:lstStyle/>
          <a:p>
            <a:pPr defTabSz="2438280" hangingPunct="1">
              <a:spcBef>
                <a:spcPts val="1600"/>
              </a:spcBef>
              <a:buSzPct val="100000"/>
              <a:defRPr/>
            </a:pPr>
            <a:fld id="{C632AA51-054D-4843-AB85-50DC46A393FE}" type="slidenum">
              <a:rPr lang="fr-FR" kern="1200">
                <a:solidFill>
                  <a:schemeClr val="bg1"/>
                </a:solidFill>
                <a:latin typeface="+mj-lt"/>
              </a:rPr>
              <a:pPr defTabSz="2438280" hangingPunct="1">
                <a:spcBef>
                  <a:spcPts val="1600"/>
                </a:spcBef>
                <a:buSzPct val="100000"/>
                <a:defRPr/>
              </a:pPr>
              <a:t>9</a:t>
            </a:fld>
            <a:endParaRPr lang="fr-FR" kern="1200" dirty="0">
              <a:solidFill>
                <a:schemeClr val="bg1"/>
              </a:solidFill>
              <a:latin typeface="+mj-lt"/>
            </a:endParaRPr>
          </a:p>
        </p:txBody>
      </p:sp>
      <p:pic>
        <p:nvPicPr>
          <p:cNvPr id="9" name="Image 8">
            <a:extLst>
              <a:ext uri="{FF2B5EF4-FFF2-40B4-BE49-F238E27FC236}">
                <a16:creationId xmlns:a16="http://schemas.microsoft.com/office/drawing/2014/main" id="{DF380CF5-8B7C-4009-B6EA-B6FC4303B4F0}"/>
              </a:ext>
            </a:extLst>
          </p:cNvPr>
          <p:cNvPicPr>
            <a:picLocks noChangeAspect="1"/>
          </p:cNvPicPr>
          <p:nvPr/>
        </p:nvPicPr>
        <p:blipFill>
          <a:blip r:embed="rId3"/>
          <a:stretch>
            <a:fillRect/>
          </a:stretch>
        </p:blipFill>
        <p:spPr>
          <a:xfrm>
            <a:off x="939800" y="2558065"/>
            <a:ext cx="3332808" cy="1031738"/>
          </a:xfrm>
          <a:prstGeom prst="rect">
            <a:avLst/>
          </a:prstGeom>
        </p:spPr>
      </p:pic>
      <p:sp>
        <p:nvSpPr>
          <p:cNvPr id="10" name="ZoneTexte 9">
            <a:extLst>
              <a:ext uri="{FF2B5EF4-FFF2-40B4-BE49-F238E27FC236}">
                <a16:creationId xmlns:a16="http://schemas.microsoft.com/office/drawing/2014/main" id="{F6581C50-49CA-4B0D-8F50-1F235E7526A8}"/>
              </a:ext>
            </a:extLst>
          </p:cNvPr>
          <p:cNvSpPr txBox="1"/>
          <p:nvPr/>
        </p:nvSpPr>
        <p:spPr>
          <a:xfrm>
            <a:off x="954524" y="3766264"/>
            <a:ext cx="12001080" cy="7694414"/>
          </a:xfrm>
          <a:prstGeom prst="rect">
            <a:avLst/>
          </a:prstGeom>
          <a:noFill/>
        </p:spPr>
        <p:txBody>
          <a:bodyPr wrap="square" lIns="0" tIns="0" rIns="0" bIns="0" rtlCol="0">
            <a:spAutoFit/>
          </a:bodyPr>
          <a:lstStyle/>
          <a:p>
            <a:pPr algn="l" defTabSz="2438280" hangingPunct="1">
              <a:lnSpc>
                <a:spcPct val="100000"/>
              </a:lnSpc>
              <a:spcBef>
                <a:spcPts val="1200"/>
              </a:spcBef>
              <a:buSzPct val="100000"/>
              <a:defRPr/>
            </a:pPr>
            <a:r>
              <a:rPr lang="fr-FR" sz="2000" i="0" kern="1200" dirty="0">
                <a:solidFill>
                  <a:srgbClr val="313131"/>
                </a:solidFill>
                <a:latin typeface="+mj-lt"/>
              </a:rPr>
              <a:t>Ramener à près de zéro les émissions du scope 1 &amp; 2 :</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Certification </a:t>
            </a:r>
            <a:r>
              <a:rPr lang="fr-FR" sz="2000" b="0" i="0" kern="1200" dirty="0" err="1">
                <a:solidFill>
                  <a:srgbClr val="313131"/>
                </a:solidFill>
                <a:latin typeface="+mj-lt"/>
              </a:rPr>
              <a:t>Zero</a:t>
            </a:r>
            <a:r>
              <a:rPr lang="fr-FR" sz="2000" b="0" i="0" kern="1200" dirty="0">
                <a:solidFill>
                  <a:srgbClr val="313131"/>
                </a:solidFill>
                <a:latin typeface="+mj-lt"/>
              </a:rPr>
              <a:t> Carbon de l’International Living Future Institute ainsi que la certification LEED Platine </a:t>
            </a:r>
            <a:br>
              <a:rPr lang="fr-FR" sz="2000" b="0" i="0" kern="1200" dirty="0">
                <a:solidFill>
                  <a:srgbClr val="313131"/>
                </a:solidFill>
                <a:latin typeface="+mj-lt"/>
              </a:rPr>
            </a:br>
            <a:r>
              <a:rPr lang="fr-FR" sz="2000" b="0" i="0" kern="1200" dirty="0">
                <a:solidFill>
                  <a:srgbClr val="313131"/>
                </a:solidFill>
                <a:latin typeface="+mj-lt"/>
              </a:rPr>
              <a:t>pour les projets de modernisation des campus de la Silicon Valley et de Puget Sound</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D’ici 2025 : approvisionnement en énergie exclusivement d’</a:t>
            </a:r>
            <a:r>
              <a:rPr lang="fr-FR" sz="2000" b="0" i="0" kern="1200" dirty="0" err="1">
                <a:solidFill>
                  <a:srgbClr val="313131"/>
                </a:solidFill>
                <a:latin typeface="+mj-lt"/>
              </a:rPr>
              <a:t>EnR</a:t>
            </a:r>
            <a:r>
              <a:rPr lang="fr-FR" sz="2000" b="0" i="0" kern="1200" dirty="0">
                <a:solidFill>
                  <a:srgbClr val="313131"/>
                </a:solidFill>
                <a:latin typeface="+mj-lt"/>
              </a:rPr>
              <a:t> par la signature de conventions d’achat d’énergie verte pour les data centers, les bureaux et campus.</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D’ici 2030 : électrification du parc de véhicules des campus à l’échelle mondiale</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Initiative visant à utiliser la technologie de Microsoft pour aider fournisseurs et clients à réduire leur empreinte carbone</a:t>
            </a:r>
          </a:p>
          <a:p>
            <a:pPr algn="l" defTabSz="2438280" hangingPunct="1">
              <a:lnSpc>
                <a:spcPct val="100000"/>
              </a:lnSpc>
              <a:spcBef>
                <a:spcPts val="1200"/>
              </a:spcBef>
              <a:buSzPct val="100000"/>
              <a:defRPr/>
            </a:pPr>
            <a:r>
              <a:rPr lang="fr-FR" sz="2000" i="0" kern="1200" dirty="0">
                <a:solidFill>
                  <a:srgbClr val="313131"/>
                </a:solidFill>
                <a:latin typeface="+mj-lt"/>
              </a:rPr>
              <a:t>Réduction de 50% des émissions du scope 3 d’ici 2030 :</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Etendre la taxe carbone interne (fixée à 15$ la tonne de CO</a:t>
            </a:r>
            <a:r>
              <a:rPr lang="fr-FR" sz="2000" b="0" i="0" kern="1200" baseline="-25000" dirty="0">
                <a:solidFill>
                  <a:srgbClr val="313131"/>
                </a:solidFill>
                <a:latin typeface="+mj-lt"/>
              </a:rPr>
              <a:t>2</a:t>
            </a:r>
            <a:r>
              <a:rPr lang="fr-FR" sz="2000" b="0" i="0" kern="1200" dirty="0">
                <a:solidFill>
                  <a:srgbClr val="313131"/>
                </a:solidFill>
                <a:latin typeface="+mj-lt"/>
              </a:rPr>
              <a:t> aujourd’hui) aux émissions du Scope 3</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Intégration de la réduction des émissions de carbone dans le processus d’approvisionnement dans la chaîne logistique</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D’ici juillet 2021, mise en place de nouveaux processus et d’outils d’approvisionnement pour encourager les fournisseurs à réduire leurs émissions Scope 1,2 et 3. </a:t>
            </a:r>
          </a:p>
          <a:p>
            <a:pPr algn="l" defTabSz="2438280" hangingPunct="1">
              <a:lnSpc>
                <a:spcPct val="100000"/>
              </a:lnSpc>
              <a:spcBef>
                <a:spcPts val="1200"/>
              </a:spcBef>
              <a:buSzPct val="100000"/>
              <a:defRPr/>
            </a:pPr>
            <a:r>
              <a:rPr lang="fr-FR" sz="2000" i="0" kern="1200" dirty="0">
                <a:solidFill>
                  <a:srgbClr val="313131"/>
                </a:solidFill>
                <a:latin typeface="+mj-lt"/>
              </a:rPr>
              <a:t>Elimination de plus de carbone que ce qui est émis d’ici 2030 et en 2050 retirer de l’environnement tout le carbone émis de manière directe ou par la consommation électrique (Scope 1&amp;2) depuis la création en 1975 :</a:t>
            </a:r>
          </a:p>
          <a:p>
            <a:pPr marL="571500" indent="-571500" algn="l" defTabSz="2438280" hangingPunct="1">
              <a:lnSpc>
                <a:spcPct val="100000"/>
              </a:lnSpc>
              <a:spcBef>
                <a:spcPts val="1200"/>
              </a:spcBef>
              <a:buSzPct val="100000"/>
              <a:buFont typeface="Wingdings" panose="05000000000000000000" pitchFamily="2" charset="2"/>
              <a:buChar char="Ø"/>
              <a:defRPr/>
            </a:pPr>
            <a:r>
              <a:rPr lang="fr-FR" sz="2000" b="0" i="0" kern="1200" dirty="0">
                <a:solidFill>
                  <a:srgbClr val="313131"/>
                </a:solidFill>
                <a:latin typeface="+mj-lt"/>
              </a:rPr>
              <a:t>Fonds d’1 milliard de dollars : accélérer la mise au point de stratégies de réduction, de captage et d’élimination du carbone à l’échelle mondiale et me développement de technologies à émissions négatives (TEN), qui pourraient comprendre l’afforestation, le reboisement, la séquestration de carbone dans le sol, la bioénergie associée au captage et stockage du carbone (BECCS) ainsi que la capture atmosphérique directe (CAD).</a:t>
            </a:r>
          </a:p>
        </p:txBody>
      </p:sp>
      <p:pic>
        <p:nvPicPr>
          <p:cNvPr id="16" name="Image 15">
            <a:extLst>
              <a:ext uri="{FF2B5EF4-FFF2-40B4-BE49-F238E27FC236}">
                <a16:creationId xmlns:a16="http://schemas.microsoft.com/office/drawing/2014/main" id="{C4B34BC6-749B-4ED1-9626-FDB32BE10E9D}"/>
              </a:ext>
            </a:extLst>
          </p:cNvPr>
          <p:cNvPicPr>
            <a:picLocks noChangeAspect="1"/>
          </p:cNvPicPr>
          <p:nvPr/>
        </p:nvPicPr>
        <p:blipFill rotWithShape="1">
          <a:blip r:embed="rId4"/>
          <a:srcRect b="30321"/>
          <a:stretch/>
        </p:blipFill>
        <p:spPr>
          <a:xfrm>
            <a:off x="13544279" y="2635166"/>
            <a:ext cx="2189606" cy="1017124"/>
          </a:xfrm>
          <a:prstGeom prst="rect">
            <a:avLst/>
          </a:prstGeom>
        </p:spPr>
      </p:pic>
      <p:sp>
        <p:nvSpPr>
          <p:cNvPr id="18" name="ZoneTexte 17">
            <a:extLst>
              <a:ext uri="{FF2B5EF4-FFF2-40B4-BE49-F238E27FC236}">
                <a16:creationId xmlns:a16="http://schemas.microsoft.com/office/drawing/2014/main" id="{205FDC72-DFC2-42E4-BD8D-EA7EF67751D6}"/>
              </a:ext>
            </a:extLst>
          </p:cNvPr>
          <p:cNvSpPr txBox="1"/>
          <p:nvPr/>
        </p:nvSpPr>
        <p:spPr>
          <a:xfrm>
            <a:off x="13544278" y="3852602"/>
            <a:ext cx="9727876" cy="7694414"/>
          </a:xfrm>
          <a:prstGeom prst="rect">
            <a:avLst/>
          </a:prstGeom>
          <a:noFill/>
        </p:spPr>
        <p:txBody>
          <a:bodyPr wrap="square" lIns="0" tIns="0" rIns="0" bIns="0" rtlCol="0">
            <a:spAutoFit/>
          </a:bodyPr>
          <a:lstStyle/>
          <a:p>
            <a:pPr algn="l" defTabSz="2438280" hangingPunct="1">
              <a:lnSpc>
                <a:spcPct val="100000"/>
              </a:lnSpc>
              <a:spcBef>
                <a:spcPts val="1200"/>
              </a:spcBef>
              <a:spcAft>
                <a:spcPts val="1200"/>
              </a:spcAft>
              <a:defRPr/>
            </a:pPr>
            <a:r>
              <a:rPr lang="fr-FR" sz="2000" i="0" kern="1200" dirty="0">
                <a:solidFill>
                  <a:prstClr val="black"/>
                </a:solidFill>
                <a:latin typeface="+mj-lt"/>
              </a:rPr>
              <a:t>Transport</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Commander 100 000 camionnettes électriques à la startup américaine </a:t>
            </a:r>
            <a:r>
              <a:rPr lang="fr-FR" sz="2000" b="0" i="0" kern="1200" dirty="0" err="1">
                <a:solidFill>
                  <a:prstClr val="black"/>
                </a:solidFill>
                <a:latin typeface="+mj-lt"/>
              </a:rPr>
              <a:t>Rivian</a:t>
            </a:r>
            <a:r>
              <a:rPr lang="fr-FR" sz="2000" b="0" i="0" kern="1200" dirty="0">
                <a:solidFill>
                  <a:prstClr val="black"/>
                </a:solidFill>
                <a:latin typeface="+mj-lt"/>
              </a:rPr>
              <a:t>, dont les premières seront opérationnelles dès 2021. Déployer sur la totalité de la flotte d’ici 2030</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Optimiser la logistique de livraison</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Utiliser des modes de livraison alternatifs</a:t>
            </a:r>
          </a:p>
          <a:p>
            <a:pPr algn="l" defTabSz="2438280" hangingPunct="1">
              <a:lnSpc>
                <a:spcPct val="100000"/>
              </a:lnSpc>
              <a:spcBef>
                <a:spcPts val="1200"/>
              </a:spcBef>
              <a:spcAft>
                <a:spcPts val="1200"/>
              </a:spcAft>
              <a:defRPr/>
            </a:pPr>
            <a:r>
              <a:rPr lang="fr-FR" sz="2000" i="0" kern="1200" dirty="0">
                <a:solidFill>
                  <a:prstClr val="black"/>
                </a:solidFill>
                <a:latin typeface="+mj-lt"/>
              </a:rPr>
              <a:t>Bâtiments</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Bâtiments efficaces en énergie, utilisation d’éclairage LED</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Recours au réseau de chaleur…</a:t>
            </a:r>
          </a:p>
          <a:p>
            <a:pPr algn="l" defTabSz="2438280" hangingPunct="1">
              <a:lnSpc>
                <a:spcPct val="100000"/>
              </a:lnSpc>
              <a:spcBef>
                <a:spcPts val="1200"/>
              </a:spcBef>
              <a:spcAft>
                <a:spcPts val="1200"/>
              </a:spcAft>
              <a:defRPr/>
            </a:pPr>
            <a:r>
              <a:rPr lang="fr-FR" sz="2000" i="0" kern="1200" dirty="0">
                <a:solidFill>
                  <a:prstClr val="black"/>
                </a:solidFill>
                <a:latin typeface="+mj-lt"/>
              </a:rPr>
              <a:t>Energies renouvelables</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Atteindre 80% d'énergies renouvelables d'ici 2024 et 100% d'énergie renouvelable d'ici 2030 (pour 50% en 2018), dont installation d’énergies renouvelables sur leurs sites</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Utilisation de produits non polluants pour son packaging</a:t>
            </a:r>
          </a:p>
          <a:p>
            <a:pPr marL="571500" indent="-571500" algn="l" defTabSz="2438280" hangingPunct="1">
              <a:lnSpc>
                <a:spcPct val="100000"/>
              </a:lnSpc>
              <a:spcBef>
                <a:spcPts val="1200"/>
              </a:spcBef>
              <a:spcAft>
                <a:spcPts val="1200"/>
              </a:spcAft>
              <a:buFont typeface="Wingdings" panose="05000000000000000000" pitchFamily="2" charset="2"/>
              <a:buChar char="Ø"/>
              <a:defRPr/>
            </a:pPr>
            <a:r>
              <a:rPr lang="fr-FR" sz="2000" b="0" i="0" kern="1200" dirty="0">
                <a:solidFill>
                  <a:prstClr val="black"/>
                </a:solidFill>
                <a:latin typeface="+mj-lt"/>
              </a:rPr>
              <a:t>Investissement de 100 millions de dollars dans la "</a:t>
            </a:r>
            <a:r>
              <a:rPr lang="fr-FR" sz="2000" b="0" kern="1200" dirty="0">
                <a:solidFill>
                  <a:prstClr val="black"/>
                </a:solidFill>
                <a:latin typeface="+mj-lt"/>
              </a:rPr>
              <a:t>restauration et la protection des forêts, des zones humides </a:t>
            </a:r>
            <a:br>
              <a:rPr lang="fr-FR" sz="2000" b="0" kern="1200" dirty="0">
                <a:solidFill>
                  <a:prstClr val="black"/>
                </a:solidFill>
                <a:latin typeface="+mj-lt"/>
              </a:rPr>
            </a:br>
            <a:r>
              <a:rPr lang="fr-FR" sz="2000" b="0" kern="1200" dirty="0">
                <a:solidFill>
                  <a:prstClr val="black"/>
                </a:solidFill>
                <a:latin typeface="+mj-lt"/>
              </a:rPr>
              <a:t>et des tourbières en partenariat avec The Nature </a:t>
            </a:r>
            <a:r>
              <a:rPr lang="fr-FR" sz="2000" b="0" kern="1200" dirty="0" err="1">
                <a:solidFill>
                  <a:prstClr val="black"/>
                </a:solidFill>
                <a:latin typeface="+mj-lt"/>
              </a:rPr>
              <a:t>Conservancy</a:t>
            </a:r>
            <a:r>
              <a:rPr lang="fr-FR" sz="2000" b="0" i="0" kern="1200" dirty="0">
                <a:solidFill>
                  <a:prstClr val="black"/>
                </a:solidFill>
                <a:latin typeface="+mj-lt"/>
              </a:rPr>
              <a:t>", une ONG américaine</a:t>
            </a:r>
          </a:p>
        </p:txBody>
      </p:sp>
      <p:grpSp>
        <p:nvGrpSpPr>
          <p:cNvPr id="6" name="Group 5">
            <a:extLst>
              <a:ext uri="{FF2B5EF4-FFF2-40B4-BE49-F238E27FC236}">
                <a16:creationId xmlns:a16="http://schemas.microsoft.com/office/drawing/2014/main" id="{A6468768-D734-4A7D-B2AB-F327D2155483}"/>
              </a:ext>
            </a:extLst>
          </p:cNvPr>
          <p:cNvGrpSpPr/>
          <p:nvPr/>
        </p:nvGrpSpPr>
        <p:grpSpPr>
          <a:xfrm>
            <a:off x="1364777" y="3797051"/>
            <a:ext cx="11136574" cy="1128784"/>
            <a:chOff x="682388" y="1768430"/>
            <a:chExt cx="5568287" cy="688167"/>
          </a:xfrm>
        </p:grpSpPr>
        <p:sp>
          <p:nvSpPr>
            <p:cNvPr id="2" name="Rectangle 1">
              <a:extLst>
                <a:ext uri="{FF2B5EF4-FFF2-40B4-BE49-F238E27FC236}">
                  <a16:creationId xmlns:a16="http://schemas.microsoft.com/office/drawing/2014/main" id="{7FE76DBD-909A-4DCD-812F-AB0399160786}"/>
                </a:ext>
              </a:extLst>
            </p:cNvPr>
            <p:cNvSpPr/>
            <p:nvPr/>
          </p:nvSpPr>
          <p:spPr bwMode="gray">
            <a:xfrm>
              <a:off x="682388" y="1959673"/>
              <a:ext cx="5568287" cy="496924"/>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4" name="TextBox 3">
              <a:extLst>
                <a:ext uri="{FF2B5EF4-FFF2-40B4-BE49-F238E27FC236}">
                  <a16:creationId xmlns:a16="http://schemas.microsoft.com/office/drawing/2014/main" id="{A0488D71-4E42-4761-AC07-48C4D8704887}"/>
                </a:ext>
              </a:extLst>
            </p:cNvPr>
            <p:cNvSpPr txBox="1"/>
            <p:nvPr/>
          </p:nvSpPr>
          <p:spPr>
            <a:xfrm>
              <a:off x="5112900" y="1768430"/>
              <a:ext cx="654507"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dirty="0">
                  <a:solidFill>
                    <a:srgbClr val="86BC25"/>
                  </a:solidFill>
                  <a:latin typeface="+mj-lt"/>
                </a:rPr>
                <a:t>Certification</a:t>
              </a:r>
            </a:p>
          </p:txBody>
        </p:sp>
      </p:grpSp>
      <p:grpSp>
        <p:nvGrpSpPr>
          <p:cNvPr id="15" name="Group 14">
            <a:extLst>
              <a:ext uri="{FF2B5EF4-FFF2-40B4-BE49-F238E27FC236}">
                <a16:creationId xmlns:a16="http://schemas.microsoft.com/office/drawing/2014/main" id="{72A41A25-A41E-4A9D-B580-EB7013344B2F}"/>
              </a:ext>
            </a:extLst>
          </p:cNvPr>
          <p:cNvGrpSpPr/>
          <p:nvPr/>
        </p:nvGrpSpPr>
        <p:grpSpPr>
          <a:xfrm>
            <a:off x="1364777" y="4072950"/>
            <a:ext cx="21971546" cy="2000040"/>
            <a:chOff x="682388" y="1988349"/>
            <a:chExt cx="10985773" cy="1000020"/>
          </a:xfrm>
        </p:grpSpPr>
        <p:grpSp>
          <p:nvGrpSpPr>
            <p:cNvPr id="3" name="Group 2">
              <a:extLst>
                <a:ext uri="{FF2B5EF4-FFF2-40B4-BE49-F238E27FC236}">
                  <a16:creationId xmlns:a16="http://schemas.microsoft.com/office/drawing/2014/main" id="{C5E51C42-C4A0-482C-A457-A7457D2044C8}"/>
                </a:ext>
              </a:extLst>
            </p:cNvPr>
            <p:cNvGrpSpPr/>
            <p:nvPr/>
          </p:nvGrpSpPr>
          <p:grpSpPr>
            <a:xfrm>
              <a:off x="682388" y="2156775"/>
              <a:ext cx="10985773" cy="831594"/>
              <a:chOff x="682388" y="2156775"/>
              <a:chExt cx="10985773" cy="831594"/>
            </a:xfrm>
          </p:grpSpPr>
          <p:sp>
            <p:nvSpPr>
              <p:cNvPr id="13" name="Rectangle 12">
                <a:extLst>
                  <a:ext uri="{FF2B5EF4-FFF2-40B4-BE49-F238E27FC236}">
                    <a16:creationId xmlns:a16="http://schemas.microsoft.com/office/drawing/2014/main" id="{5CB2C08C-3E65-4BCE-BC65-BA856DF0ABD6}"/>
                  </a:ext>
                </a:extLst>
              </p:cNvPr>
              <p:cNvSpPr/>
              <p:nvPr/>
            </p:nvSpPr>
            <p:spPr bwMode="gray">
              <a:xfrm>
                <a:off x="682388" y="2822693"/>
                <a:ext cx="5568287" cy="165676"/>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dirty="0">
                  <a:solidFill>
                    <a:prstClr val="white"/>
                  </a:solidFill>
                  <a:latin typeface="+mj-lt"/>
                </a:endParaRPr>
              </a:p>
            </p:txBody>
          </p:sp>
          <p:sp>
            <p:nvSpPr>
              <p:cNvPr id="14" name="Rectangle 13">
                <a:extLst>
                  <a:ext uri="{FF2B5EF4-FFF2-40B4-BE49-F238E27FC236}">
                    <a16:creationId xmlns:a16="http://schemas.microsoft.com/office/drawing/2014/main" id="{DA3AA012-0A52-4681-8360-B039DE95BC8B}"/>
                  </a:ext>
                </a:extLst>
              </p:cNvPr>
              <p:cNvSpPr/>
              <p:nvPr/>
            </p:nvSpPr>
            <p:spPr bwMode="gray">
              <a:xfrm>
                <a:off x="7006091" y="2156775"/>
                <a:ext cx="4662070" cy="341495"/>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dirty="0">
                  <a:solidFill>
                    <a:prstClr val="white"/>
                  </a:solidFill>
                  <a:latin typeface="+mj-lt"/>
                </a:endParaRPr>
              </a:p>
            </p:txBody>
          </p:sp>
        </p:grpSp>
        <p:sp>
          <p:nvSpPr>
            <p:cNvPr id="21" name="TextBox 20">
              <a:extLst>
                <a:ext uri="{FF2B5EF4-FFF2-40B4-BE49-F238E27FC236}">
                  <a16:creationId xmlns:a16="http://schemas.microsoft.com/office/drawing/2014/main" id="{25035B65-40FA-4306-A64A-7889FC4F5E6B}"/>
                </a:ext>
              </a:extLst>
            </p:cNvPr>
            <p:cNvSpPr txBox="1"/>
            <p:nvPr/>
          </p:nvSpPr>
          <p:spPr>
            <a:xfrm>
              <a:off x="10209777" y="1988349"/>
              <a:ext cx="733855"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a:solidFill>
                    <a:srgbClr val="86BC25"/>
                  </a:solidFill>
                  <a:latin typeface="+mj-lt"/>
                </a:rPr>
                <a:t>Electrification</a:t>
              </a:r>
            </a:p>
          </p:txBody>
        </p:sp>
      </p:grpSp>
      <p:grpSp>
        <p:nvGrpSpPr>
          <p:cNvPr id="27" name="Group 26">
            <a:extLst>
              <a:ext uri="{FF2B5EF4-FFF2-40B4-BE49-F238E27FC236}">
                <a16:creationId xmlns:a16="http://schemas.microsoft.com/office/drawing/2014/main" id="{FE5B7535-BC9C-4BF1-81D2-EAE2CD077FEF}"/>
              </a:ext>
            </a:extLst>
          </p:cNvPr>
          <p:cNvGrpSpPr/>
          <p:nvPr/>
        </p:nvGrpSpPr>
        <p:grpSpPr>
          <a:xfrm>
            <a:off x="1364777" y="3698713"/>
            <a:ext cx="21907378" cy="6076048"/>
            <a:chOff x="682388" y="1638322"/>
            <a:chExt cx="10953689" cy="3038024"/>
          </a:xfrm>
        </p:grpSpPr>
        <p:grpSp>
          <p:nvGrpSpPr>
            <p:cNvPr id="22" name="Group 21">
              <a:extLst>
                <a:ext uri="{FF2B5EF4-FFF2-40B4-BE49-F238E27FC236}">
                  <a16:creationId xmlns:a16="http://schemas.microsoft.com/office/drawing/2014/main" id="{9CCC0B0D-992F-4754-BA33-359EA383E72D}"/>
                </a:ext>
              </a:extLst>
            </p:cNvPr>
            <p:cNvGrpSpPr/>
            <p:nvPr/>
          </p:nvGrpSpPr>
          <p:grpSpPr>
            <a:xfrm>
              <a:off x="682388" y="1638322"/>
              <a:ext cx="5568287" cy="964507"/>
              <a:chOff x="682388" y="1638322"/>
              <a:chExt cx="5568287" cy="964507"/>
            </a:xfrm>
          </p:grpSpPr>
          <p:sp>
            <p:nvSpPr>
              <p:cNvPr id="12" name="Rectangle 11">
                <a:extLst>
                  <a:ext uri="{FF2B5EF4-FFF2-40B4-BE49-F238E27FC236}">
                    <a16:creationId xmlns:a16="http://schemas.microsoft.com/office/drawing/2014/main" id="{4828AA42-C393-438B-A2EB-897F0000655A}"/>
                  </a:ext>
                </a:extLst>
              </p:cNvPr>
              <p:cNvSpPr/>
              <p:nvPr/>
            </p:nvSpPr>
            <p:spPr bwMode="gray">
              <a:xfrm>
                <a:off x="682388" y="2294382"/>
                <a:ext cx="5568287" cy="308447"/>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20" name="TextBox 19">
                <a:extLst>
                  <a:ext uri="{FF2B5EF4-FFF2-40B4-BE49-F238E27FC236}">
                    <a16:creationId xmlns:a16="http://schemas.microsoft.com/office/drawing/2014/main" id="{16A77451-B393-4C44-8092-0505E9BDE664}"/>
                  </a:ext>
                </a:extLst>
              </p:cNvPr>
              <p:cNvSpPr txBox="1"/>
              <p:nvPr/>
            </p:nvSpPr>
            <p:spPr>
              <a:xfrm>
                <a:off x="5830247" y="1638322"/>
                <a:ext cx="203582"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dirty="0" err="1">
                    <a:solidFill>
                      <a:srgbClr val="86BC25"/>
                    </a:solidFill>
                    <a:latin typeface="+mj-lt"/>
                  </a:rPr>
                  <a:t>EnR</a:t>
                </a:r>
                <a:endParaRPr lang="fr-FR" sz="2000" i="0" kern="1200" dirty="0">
                  <a:solidFill>
                    <a:srgbClr val="86BC25"/>
                  </a:solidFill>
                  <a:latin typeface="+mj-lt"/>
                </a:endParaRPr>
              </a:p>
            </p:txBody>
          </p:sp>
        </p:grpSp>
        <p:sp>
          <p:nvSpPr>
            <p:cNvPr id="26" name="Rectangle 25">
              <a:extLst>
                <a:ext uri="{FF2B5EF4-FFF2-40B4-BE49-F238E27FC236}">
                  <a16:creationId xmlns:a16="http://schemas.microsoft.com/office/drawing/2014/main" id="{CE088DC0-566B-4998-A78F-F43011413D44}"/>
                </a:ext>
              </a:extLst>
            </p:cNvPr>
            <p:cNvSpPr/>
            <p:nvPr/>
          </p:nvSpPr>
          <p:spPr bwMode="gray">
            <a:xfrm>
              <a:off x="6974007" y="4216851"/>
              <a:ext cx="4662070" cy="459495"/>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dirty="0">
                <a:solidFill>
                  <a:prstClr val="white"/>
                </a:solidFill>
                <a:latin typeface="+mj-lt"/>
              </a:endParaRPr>
            </a:p>
          </p:txBody>
        </p:sp>
      </p:grpSp>
      <p:grpSp>
        <p:nvGrpSpPr>
          <p:cNvPr id="31" name="Group 30">
            <a:extLst>
              <a:ext uri="{FF2B5EF4-FFF2-40B4-BE49-F238E27FC236}">
                <a16:creationId xmlns:a16="http://schemas.microsoft.com/office/drawing/2014/main" id="{B62FFC88-5396-4FD4-BC88-3BD538AF0126}"/>
              </a:ext>
            </a:extLst>
          </p:cNvPr>
          <p:cNvGrpSpPr/>
          <p:nvPr/>
        </p:nvGrpSpPr>
        <p:grpSpPr>
          <a:xfrm>
            <a:off x="13948017" y="5044665"/>
            <a:ext cx="8904924" cy="2544692"/>
            <a:chOff x="6974008" y="2474206"/>
            <a:chExt cx="4452462" cy="1272346"/>
          </a:xfrm>
        </p:grpSpPr>
        <p:sp>
          <p:nvSpPr>
            <p:cNvPr id="28" name="Rectangle 27">
              <a:extLst>
                <a:ext uri="{FF2B5EF4-FFF2-40B4-BE49-F238E27FC236}">
                  <a16:creationId xmlns:a16="http://schemas.microsoft.com/office/drawing/2014/main" id="{AD9856A4-17DC-43F8-A425-6463AE39DFF7}"/>
                </a:ext>
              </a:extLst>
            </p:cNvPr>
            <p:cNvSpPr/>
            <p:nvPr/>
          </p:nvSpPr>
          <p:spPr bwMode="gray">
            <a:xfrm>
              <a:off x="6990050" y="2622168"/>
              <a:ext cx="4436420" cy="205252"/>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dirty="0">
                <a:solidFill>
                  <a:prstClr val="white"/>
                </a:solidFill>
                <a:latin typeface="+mj-lt"/>
              </a:endParaRPr>
            </a:p>
          </p:txBody>
        </p:sp>
        <p:sp>
          <p:nvSpPr>
            <p:cNvPr id="29" name="Rectangle 28">
              <a:extLst>
                <a:ext uri="{FF2B5EF4-FFF2-40B4-BE49-F238E27FC236}">
                  <a16:creationId xmlns:a16="http://schemas.microsoft.com/office/drawing/2014/main" id="{4D811306-EC55-4959-AAD1-622EC9E1195A}"/>
                </a:ext>
              </a:extLst>
            </p:cNvPr>
            <p:cNvSpPr/>
            <p:nvPr/>
          </p:nvSpPr>
          <p:spPr bwMode="gray">
            <a:xfrm>
              <a:off x="6974008" y="3506358"/>
              <a:ext cx="4436420" cy="240194"/>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dirty="0">
                <a:solidFill>
                  <a:prstClr val="white"/>
                </a:solidFill>
                <a:latin typeface="+mj-lt"/>
              </a:endParaRPr>
            </a:p>
          </p:txBody>
        </p:sp>
        <p:sp>
          <p:nvSpPr>
            <p:cNvPr id="30" name="TextBox 29">
              <a:extLst>
                <a:ext uri="{FF2B5EF4-FFF2-40B4-BE49-F238E27FC236}">
                  <a16:creationId xmlns:a16="http://schemas.microsoft.com/office/drawing/2014/main" id="{C5D5467A-56FA-4A4D-B344-D3F55DC19A2F}"/>
                </a:ext>
              </a:extLst>
            </p:cNvPr>
            <p:cNvSpPr txBox="1"/>
            <p:nvPr/>
          </p:nvSpPr>
          <p:spPr>
            <a:xfrm>
              <a:off x="10612132" y="2474206"/>
              <a:ext cx="480773"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dirty="0">
                  <a:solidFill>
                    <a:srgbClr val="86BC25"/>
                  </a:solidFill>
                  <a:latin typeface="+mj-lt"/>
                </a:rPr>
                <a:t>Efficacité</a:t>
              </a:r>
            </a:p>
          </p:txBody>
        </p:sp>
      </p:grpSp>
      <p:grpSp>
        <p:nvGrpSpPr>
          <p:cNvPr id="38" name="Group 37">
            <a:extLst>
              <a:ext uri="{FF2B5EF4-FFF2-40B4-BE49-F238E27FC236}">
                <a16:creationId xmlns:a16="http://schemas.microsoft.com/office/drawing/2014/main" id="{FAD4EE4F-8EA1-46AF-9903-FDFD813E7C18}"/>
              </a:ext>
            </a:extLst>
          </p:cNvPr>
          <p:cNvGrpSpPr/>
          <p:nvPr/>
        </p:nvGrpSpPr>
        <p:grpSpPr>
          <a:xfrm>
            <a:off x="1386777" y="6961412"/>
            <a:ext cx="11568828" cy="2392371"/>
            <a:chOff x="693388" y="3512790"/>
            <a:chExt cx="5784414" cy="1351310"/>
          </a:xfrm>
        </p:grpSpPr>
        <p:sp>
          <p:nvSpPr>
            <p:cNvPr id="32" name="Rectangle 31">
              <a:extLst>
                <a:ext uri="{FF2B5EF4-FFF2-40B4-BE49-F238E27FC236}">
                  <a16:creationId xmlns:a16="http://schemas.microsoft.com/office/drawing/2014/main" id="{D148A530-A99B-4E21-AEFE-B592F84588A6}"/>
                </a:ext>
              </a:extLst>
            </p:cNvPr>
            <p:cNvSpPr/>
            <p:nvPr/>
          </p:nvSpPr>
          <p:spPr bwMode="gray">
            <a:xfrm>
              <a:off x="693388" y="3718478"/>
              <a:ext cx="5784414" cy="1145622"/>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33" name="TextBox 32">
              <a:extLst>
                <a:ext uri="{FF2B5EF4-FFF2-40B4-BE49-F238E27FC236}">
                  <a16:creationId xmlns:a16="http://schemas.microsoft.com/office/drawing/2014/main" id="{010460AF-51B5-4372-8A2F-E129366B2F26}"/>
                </a:ext>
              </a:extLst>
            </p:cNvPr>
            <p:cNvSpPr txBox="1"/>
            <p:nvPr/>
          </p:nvSpPr>
          <p:spPr>
            <a:xfrm>
              <a:off x="4704227" y="3512790"/>
              <a:ext cx="1104694"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a:solidFill>
                    <a:srgbClr val="86BC25"/>
                  </a:solidFill>
                  <a:latin typeface="+mj-lt"/>
                </a:rPr>
                <a:t>Mécanismes Scope 3</a:t>
              </a:r>
            </a:p>
          </p:txBody>
        </p:sp>
      </p:grpSp>
      <p:grpSp>
        <p:nvGrpSpPr>
          <p:cNvPr id="37" name="Group 36">
            <a:extLst>
              <a:ext uri="{FF2B5EF4-FFF2-40B4-BE49-F238E27FC236}">
                <a16:creationId xmlns:a16="http://schemas.microsoft.com/office/drawing/2014/main" id="{C6B04D2C-7F2D-42E2-8D3C-813BC278BBEB}"/>
              </a:ext>
            </a:extLst>
          </p:cNvPr>
          <p:cNvGrpSpPr/>
          <p:nvPr/>
        </p:nvGrpSpPr>
        <p:grpSpPr>
          <a:xfrm>
            <a:off x="13948017" y="5547595"/>
            <a:ext cx="8872840" cy="802496"/>
            <a:chOff x="6974008" y="2725671"/>
            <a:chExt cx="4436420" cy="401248"/>
          </a:xfrm>
        </p:grpSpPr>
        <p:sp>
          <p:nvSpPr>
            <p:cNvPr id="35" name="Rectangle 34">
              <a:extLst>
                <a:ext uri="{FF2B5EF4-FFF2-40B4-BE49-F238E27FC236}">
                  <a16:creationId xmlns:a16="http://schemas.microsoft.com/office/drawing/2014/main" id="{D9226081-A357-4427-8122-07C089A9F0B8}"/>
                </a:ext>
              </a:extLst>
            </p:cNvPr>
            <p:cNvSpPr/>
            <p:nvPr/>
          </p:nvSpPr>
          <p:spPr bwMode="gray">
            <a:xfrm>
              <a:off x="6974008" y="2886725"/>
              <a:ext cx="4436420" cy="240194"/>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36" name="TextBox 35">
              <a:extLst>
                <a:ext uri="{FF2B5EF4-FFF2-40B4-BE49-F238E27FC236}">
                  <a16:creationId xmlns:a16="http://schemas.microsoft.com/office/drawing/2014/main" id="{769C55A5-B4FE-46E1-8E73-4E9CAD09CB0E}"/>
                </a:ext>
              </a:extLst>
            </p:cNvPr>
            <p:cNvSpPr txBox="1"/>
            <p:nvPr/>
          </p:nvSpPr>
          <p:spPr>
            <a:xfrm>
              <a:off x="10241837" y="2725671"/>
              <a:ext cx="728277"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dirty="0">
                  <a:solidFill>
                    <a:srgbClr val="86BC25"/>
                  </a:solidFill>
                  <a:latin typeface="+mj-lt"/>
                </a:rPr>
                <a:t>Report modal</a:t>
              </a:r>
            </a:p>
          </p:txBody>
        </p:sp>
      </p:grpSp>
      <p:grpSp>
        <p:nvGrpSpPr>
          <p:cNvPr id="42" name="Group 41">
            <a:extLst>
              <a:ext uri="{FF2B5EF4-FFF2-40B4-BE49-F238E27FC236}">
                <a16:creationId xmlns:a16="http://schemas.microsoft.com/office/drawing/2014/main" id="{096A5524-4F11-4D4C-9F3D-DCD723C958C8}"/>
              </a:ext>
            </a:extLst>
          </p:cNvPr>
          <p:cNvGrpSpPr/>
          <p:nvPr/>
        </p:nvGrpSpPr>
        <p:grpSpPr>
          <a:xfrm>
            <a:off x="1353375" y="10055674"/>
            <a:ext cx="21677250" cy="1847804"/>
            <a:chOff x="700750" y="5388783"/>
            <a:chExt cx="10838625" cy="923902"/>
          </a:xfrm>
        </p:grpSpPr>
        <p:sp>
          <p:nvSpPr>
            <p:cNvPr id="39" name="Rectangle 38">
              <a:extLst>
                <a:ext uri="{FF2B5EF4-FFF2-40B4-BE49-F238E27FC236}">
                  <a16:creationId xmlns:a16="http://schemas.microsoft.com/office/drawing/2014/main" id="{E5D3EDDD-44EE-4A63-B40D-D9E84264E22D}"/>
                </a:ext>
              </a:extLst>
            </p:cNvPr>
            <p:cNvSpPr/>
            <p:nvPr/>
          </p:nvSpPr>
          <p:spPr bwMode="gray">
            <a:xfrm>
              <a:off x="700750" y="5388783"/>
              <a:ext cx="5784414" cy="753692"/>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40" name="Rectangle 39">
              <a:extLst>
                <a:ext uri="{FF2B5EF4-FFF2-40B4-BE49-F238E27FC236}">
                  <a16:creationId xmlns:a16="http://schemas.microsoft.com/office/drawing/2014/main" id="{E9D24863-F280-4C92-8CE5-06F6637F3606}"/>
                </a:ext>
              </a:extLst>
            </p:cNvPr>
            <p:cNvSpPr/>
            <p:nvPr/>
          </p:nvSpPr>
          <p:spPr bwMode="gray">
            <a:xfrm>
              <a:off x="7023845" y="5632183"/>
              <a:ext cx="4515530" cy="500766"/>
            </a:xfrm>
            <a:prstGeom prst="rect">
              <a:avLst/>
            </a:prstGeom>
            <a:noFill/>
            <a:ln w="19050" algn="ctr">
              <a:solidFill>
                <a:srgbClr val="92D050"/>
              </a:solidFill>
              <a:miter lim="800000"/>
              <a:headEnd/>
              <a:tailEnd/>
            </a:ln>
          </p:spPr>
          <p:txBody>
            <a:bodyPr wrap="square" lIns="177800" tIns="177800" rIns="177800" bIns="177800" rtlCol="0" anchor="ctr"/>
            <a:lstStyle/>
            <a:p>
              <a:pPr defTabSz="2438280" hangingPunct="1">
                <a:lnSpc>
                  <a:spcPct val="100000"/>
                </a:lnSpc>
                <a:defRPr/>
              </a:pPr>
              <a:endParaRPr lang="fr-FR" sz="2000" i="0" kern="1200">
                <a:solidFill>
                  <a:prstClr val="white"/>
                </a:solidFill>
                <a:latin typeface="+mj-lt"/>
              </a:endParaRPr>
            </a:p>
          </p:txBody>
        </p:sp>
        <p:sp>
          <p:nvSpPr>
            <p:cNvPr id="41" name="TextBox 40">
              <a:extLst>
                <a:ext uri="{FF2B5EF4-FFF2-40B4-BE49-F238E27FC236}">
                  <a16:creationId xmlns:a16="http://schemas.microsoft.com/office/drawing/2014/main" id="{84684806-C93C-48FF-8394-5A401B886D9D}"/>
                </a:ext>
              </a:extLst>
            </p:cNvPr>
            <p:cNvSpPr txBox="1"/>
            <p:nvPr/>
          </p:nvSpPr>
          <p:spPr>
            <a:xfrm>
              <a:off x="4448718" y="6158796"/>
              <a:ext cx="1266180" cy="153889"/>
            </a:xfrm>
            <a:prstGeom prst="rect">
              <a:avLst/>
            </a:prstGeom>
            <a:noFill/>
          </p:spPr>
          <p:txBody>
            <a:bodyPr wrap="none" lIns="0" tIns="0" rIns="0" bIns="0" rtlCol="0">
              <a:spAutoFit/>
            </a:bodyPr>
            <a:lstStyle/>
            <a:p>
              <a:pPr algn="l" defTabSz="2438280" hangingPunct="1">
                <a:lnSpc>
                  <a:spcPct val="100000"/>
                </a:lnSpc>
                <a:spcBef>
                  <a:spcPts val="1200"/>
                </a:spcBef>
                <a:buSzPct val="100000"/>
                <a:defRPr/>
              </a:pPr>
              <a:r>
                <a:rPr lang="fr-FR" sz="2000" i="0" kern="1200" dirty="0">
                  <a:solidFill>
                    <a:srgbClr val="86BC25"/>
                  </a:solidFill>
                  <a:latin typeface="+mj-lt"/>
                </a:rPr>
                <a:t>Capture / séquestration</a:t>
              </a:r>
            </a:p>
          </p:txBody>
        </p:sp>
      </p:grpSp>
      <p:sp>
        <p:nvSpPr>
          <p:cNvPr id="23" name="Titre 1">
            <a:extLst>
              <a:ext uri="{FF2B5EF4-FFF2-40B4-BE49-F238E27FC236}">
                <a16:creationId xmlns:a16="http://schemas.microsoft.com/office/drawing/2014/main" id="{D2610142-CE3B-483D-B6AB-CF344965D24F}"/>
              </a:ext>
            </a:extLst>
          </p:cNvPr>
          <p:cNvSpPr>
            <a:spLocks noGrp="1"/>
          </p:cNvSpPr>
          <p:nvPr>
            <p:ph type="title"/>
          </p:nvPr>
        </p:nvSpPr>
        <p:spPr>
          <a:xfrm>
            <a:off x="1236518" y="1188975"/>
            <a:ext cx="22880782" cy="1675020"/>
          </a:xfrm>
        </p:spPr>
        <p:txBody>
          <a:bodyPr>
            <a:noAutofit/>
          </a:bodyPr>
          <a:lstStyle/>
          <a:p>
            <a:r>
              <a:rPr lang="fr-FR" sz="5400" dirty="0"/>
              <a:t>Etape 3 l Construction d’un plan d’actions : exemples</a:t>
            </a:r>
          </a:p>
        </p:txBody>
      </p:sp>
    </p:spTree>
    <p:extLst>
      <p:ext uri="{BB962C8B-B14F-4D97-AF65-F5344CB8AC3E}">
        <p14:creationId xmlns:p14="http://schemas.microsoft.com/office/powerpoint/2010/main" val="32221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1">
  <a:themeElements>
    <a:clrScheme name="White">
      <a:dk1>
        <a:srgbClr val="FFFFFF"/>
      </a:dk1>
      <a:lt1>
        <a:srgbClr val="24ACC2"/>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30000"/>
          </a:lnSpc>
          <a:spcBef>
            <a:spcPts val="0"/>
          </a:spcBef>
          <a:spcAft>
            <a:spcPts val="0"/>
          </a:spcAft>
          <a:buClrTx/>
          <a:buSzTx/>
          <a:buFontTx/>
          <a:buNone/>
          <a:tabLst/>
          <a:defRPr kumimoji="0" sz="2400" b="1" i="0" u="none" strike="noStrike" cap="none" spc="0" normalizeH="0" baseline="0" dirty="0" smtClean="0">
            <a:ln>
              <a:noFill/>
            </a:ln>
            <a:solidFill>
              <a:srgbClr val="24ACC2"/>
            </a:solidFill>
            <a:effectLst/>
            <a:uFillTx/>
            <a:latin typeface="+mn-lt"/>
            <a:ea typeface="+mn-ea"/>
            <a:cs typeface="+mn-cs"/>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SQU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30000"/>
          </a:lnSpc>
          <a:spcBef>
            <a:spcPts val="0"/>
          </a:spcBef>
          <a:spcAft>
            <a:spcPts val="0"/>
          </a:spcAft>
          <a:buClrTx/>
          <a:buSzTx/>
          <a:buFontTx/>
          <a:buNone/>
          <a:tabLst/>
          <a:defRPr kumimoji="0" sz="2400" b="1" i="1" u="none" strike="noStrike" cap="none" spc="0" normalizeH="0" baseline="0">
            <a:ln>
              <a:noFill/>
            </a:ln>
            <a:solidFill>
              <a:srgbClr val="24ACC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Sika">
    <a:dk1>
      <a:sysClr val="windowText" lastClr="000000"/>
    </a:dk1>
    <a:lt1>
      <a:sysClr val="window" lastClr="FFFFFF"/>
    </a:lt1>
    <a:dk2>
      <a:srgbClr val="D0D0CE"/>
    </a:dk2>
    <a:lt2>
      <a:srgbClr val="53565A"/>
    </a:lt2>
    <a:accent1>
      <a:srgbClr val="86BC25"/>
    </a:accent1>
    <a:accent2>
      <a:srgbClr val="50758D"/>
    </a:accent2>
    <a:accent3>
      <a:srgbClr val="C0C5CC"/>
    </a:accent3>
    <a:accent4>
      <a:srgbClr val="7C7C7C"/>
    </a:accent4>
    <a:accent5>
      <a:srgbClr val="F5B325"/>
    </a:accent5>
    <a:accent6>
      <a:srgbClr val="007CB0"/>
    </a:accent6>
    <a:hlink>
      <a:srgbClr val="00A3E0"/>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14c039-9489-4c79-8fa0-27d1136d812e">
      <Terms xmlns="http://schemas.microsoft.com/office/infopath/2007/PartnerControls"/>
    </lcf76f155ced4ddcb4097134ff3c332f>
    <TaxCatchAll xmlns="fdcfedad-fc63-44e3-9d5c-ed04d61ef4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F1F415FB0F584CA09F6E42326B7B80" ma:contentTypeVersion="17" ma:contentTypeDescription="Crée un document." ma:contentTypeScope="" ma:versionID="d3656ed19bfa707c936e406a1aaca0bf">
  <xsd:schema xmlns:xsd="http://www.w3.org/2001/XMLSchema" xmlns:xs="http://www.w3.org/2001/XMLSchema" xmlns:p="http://schemas.microsoft.com/office/2006/metadata/properties" xmlns:ns2="4114c039-9489-4c79-8fa0-27d1136d812e" xmlns:ns3="fdcfedad-fc63-44e3-9d5c-ed04d61ef4ef" targetNamespace="http://schemas.microsoft.com/office/2006/metadata/properties" ma:root="true" ma:fieldsID="9565eb4fb3af276e64f7e6e285840ef6" ns2:_="" ns3:_="">
    <xsd:import namespace="4114c039-9489-4c79-8fa0-27d1136d812e"/>
    <xsd:import namespace="fdcfedad-fc63-44e3-9d5c-ed04d61ef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4c039-9489-4c79-8fa0-27d1136d8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10f74a6e-6293-472e-9cc7-3e75c17c133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fedad-fc63-44e3-9d5c-ed04d61ef4ef"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c51f5b5b-2c00-4971-a974-fc3710eea930}" ma:internalName="TaxCatchAll" ma:showField="CatchAllData" ma:web="fdcfedad-fc63-44e3-9d5c-ed04d61ef4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E0025-CB2D-43CC-8E3A-DFE60FA12A29}">
  <ds:schemaRefs>
    <ds:schemaRef ds:uri="4114c039-9489-4c79-8fa0-27d1136d812e"/>
    <ds:schemaRef ds:uri="fdcfedad-fc63-44e3-9d5c-ed04d61ef4e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7D63A5F-29D5-4262-B868-EAB04A7D5D5E}">
  <ds:schemaRefs>
    <ds:schemaRef ds:uri="http://schemas.microsoft.com/sharepoint/v3/contenttype/forms"/>
  </ds:schemaRefs>
</ds:datastoreItem>
</file>

<file path=customXml/itemProps3.xml><?xml version="1.0" encoding="utf-8"?>
<ds:datastoreItem xmlns:ds="http://schemas.openxmlformats.org/officeDocument/2006/customXml" ds:itemID="{B675532C-A8AF-43EB-A453-1B366FDB1677}">
  <ds:schemaRefs>
    <ds:schemaRef ds:uri="4114c039-9489-4c79-8fa0-27d1136d812e"/>
    <ds:schemaRef ds:uri="fdcfedad-fc63-44e3-9d5c-ed04d61ef4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2626</Words>
  <Application>Microsoft Office PowerPoint</Application>
  <PresentationFormat>Personnalisé</PresentationFormat>
  <Paragraphs>186</Paragraphs>
  <Slides>16</Slides>
  <Notes>7</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16</vt:i4>
      </vt:variant>
    </vt:vector>
  </HeadingPairs>
  <TitlesOfParts>
    <vt:vector size="30" baseType="lpstr">
      <vt:lpstr>Arial</vt:lpstr>
      <vt:lpstr>Calibri</vt:lpstr>
      <vt:lpstr>Calibri </vt:lpstr>
      <vt:lpstr>Calibri Light</vt:lpstr>
      <vt:lpstr>Courier New</vt:lpstr>
      <vt:lpstr>Helvetica Neue</vt:lpstr>
      <vt:lpstr>Helvetica Neue Medium</vt:lpstr>
      <vt:lpstr>Symbol</vt:lpstr>
      <vt:lpstr>Times New Roman</vt:lpstr>
      <vt:lpstr>Verdana</vt:lpstr>
      <vt:lpstr>Wingdings</vt:lpstr>
      <vt:lpstr>Wingdings 2</vt:lpstr>
      <vt:lpstr>MASQUE 1</vt:lpstr>
      <vt:lpstr>MASQUE 3</vt:lpstr>
      <vt:lpstr>Présentation PowerPoint</vt:lpstr>
      <vt:lpstr>Un impact environnemental, des impacts environnementaux</vt:lpstr>
      <vt:lpstr>Les pressions mises sur les entreprises sont croissantes et d’origines multiples</vt:lpstr>
      <vt:lpstr>Les étapes clés d’une stratégie climat</vt:lpstr>
      <vt:lpstr>Etape 1 l Diagnostic des émissions : méthodes et périmètre (rappel)</vt:lpstr>
      <vt:lpstr>Etape 2 l Définition des objectifs de l’entreprise : quels éléments considérer ?</vt:lpstr>
      <vt:lpstr>Etape 2 l Définition des objectifs de l’entreprise : exemples</vt:lpstr>
      <vt:lpstr>Etape 3 l Construction d’un plan d’actions</vt:lpstr>
      <vt:lpstr>Etape 3 l Construction d’un plan d’actions : exemples</vt:lpstr>
      <vt:lpstr>Etape 4 l Mise en œuvre, suivi et ajustement des trajectoires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Madleen Patry</dc:creator>
  <cp:lastModifiedBy>Madleen Patry</cp:lastModifiedBy>
  <cp:revision>4</cp:revision>
  <dcterms:modified xsi:type="dcterms:W3CDTF">2023-07-21T13:59:59Z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0x01010082F1F415FB0F584CA09F6E42326B7B80</vt:lpwstr>
  </property>
  <property fmtid="{D5CDD505-2E9C-101B-9397-08002B2CF9AE}" pid="3" name="Order">
    <vt:r8>1286800</vt:r8>
  </property>
  <property fmtid="{D5CDD505-2E9C-101B-9397-08002B2CF9AE}" pid="4" name="MediaServiceImageTags">
    <vt:lpwstr/>
  </property>
  <property fmtid="{D5CDD505-2E9C-101B-9397-08002B2CF9AE}" pid="5" name="MSIP_Label_ea60d57e-af5b-4752-ac57-3e4f28ca11dc_Enabled">
    <vt:lpwstr>true</vt:lpwstr>
  </property>
  <property fmtid="{D5CDD505-2E9C-101B-9397-08002B2CF9AE}" pid="6" name="MSIP_Label_ea60d57e-af5b-4752-ac57-3e4f28ca11dc_SetDate">
    <vt:lpwstr>2023-07-21T10:19:29Z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9193cd7d-6843-4382-9d67-c8437193af8b</vt:lpwstr>
  </property>
  <property fmtid="{D5CDD505-2E9C-101B-9397-08002B2CF9AE}" pid="11" name="MSIP_Label_ea60d57e-af5b-4752-ac57-3e4f28ca11dc_ContentBits">
    <vt:lpwstr>0</vt:lpwstr>
  </property>
</Properties>
</file>