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90" r:id="rId4"/>
    <p:sldMasterId id="2147483746" r:id="rId5"/>
    <p:sldMasterId id="2147483826" r:id="rId6"/>
  </p:sldMasterIdLst>
  <p:notesMasterIdLst>
    <p:notesMasterId r:id="rId26"/>
  </p:notesMasterIdLst>
  <p:handoutMasterIdLst>
    <p:handoutMasterId r:id="rId27"/>
  </p:handoutMasterIdLst>
  <p:sldIdLst>
    <p:sldId id="300" r:id="rId7"/>
    <p:sldId id="269" r:id="rId8"/>
    <p:sldId id="2147474296" r:id="rId9"/>
    <p:sldId id="2147474298" r:id="rId10"/>
    <p:sldId id="2147474302" r:id="rId11"/>
    <p:sldId id="2147474284" r:id="rId12"/>
    <p:sldId id="2147474248" r:id="rId13"/>
    <p:sldId id="2147474285" r:id="rId14"/>
    <p:sldId id="2147474291" r:id="rId15"/>
    <p:sldId id="2147474289" r:id="rId16"/>
    <p:sldId id="2147474288" r:id="rId17"/>
    <p:sldId id="2147474292" r:id="rId18"/>
    <p:sldId id="2147474293" r:id="rId19"/>
    <p:sldId id="2147474294" r:id="rId20"/>
    <p:sldId id="2147474301" r:id="rId21"/>
    <p:sldId id="2147474304" r:id="rId22"/>
    <p:sldId id="270" r:id="rId23"/>
    <p:sldId id="271" r:id="rId24"/>
    <p:sldId id="2147474303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1" u="none" strike="noStrike" cap="none" spc="0" normalizeH="0" baseline="0">
        <a:ln>
          <a:noFill/>
        </a:ln>
        <a:solidFill>
          <a:srgbClr val="24ACC2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228600" algn="ctr" defTabSz="8255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1" u="none" strike="noStrike" cap="none" spc="0" normalizeH="0" baseline="0">
        <a:ln>
          <a:noFill/>
        </a:ln>
        <a:solidFill>
          <a:srgbClr val="24ACC2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457200" algn="ctr" defTabSz="8255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1" u="none" strike="noStrike" cap="none" spc="0" normalizeH="0" baseline="0">
        <a:ln>
          <a:noFill/>
        </a:ln>
        <a:solidFill>
          <a:srgbClr val="24ACC2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685800" algn="ctr" defTabSz="8255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1" u="none" strike="noStrike" cap="none" spc="0" normalizeH="0" baseline="0">
        <a:ln>
          <a:noFill/>
        </a:ln>
        <a:solidFill>
          <a:srgbClr val="24ACC2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914400" algn="ctr" defTabSz="8255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1" u="none" strike="noStrike" cap="none" spc="0" normalizeH="0" baseline="0">
        <a:ln>
          <a:noFill/>
        </a:ln>
        <a:solidFill>
          <a:srgbClr val="24ACC2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1143000" algn="ctr" defTabSz="8255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1" u="none" strike="noStrike" cap="none" spc="0" normalizeH="0" baseline="0">
        <a:ln>
          <a:noFill/>
        </a:ln>
        <a:solidFill>
          <a:srgbClr val="24ACC2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1371600" algn="ctr" defTabSz="8255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1" u="none" strike="noStrike" cap="none" spc="0" normalizeH="0" baseline="0">
        <a:ln>
          <a:noFill/>
        </a:ln>
        <a:solidFill>
          <a:srgbClr val="24ACC2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1600200" algn="ctr" defTabSz="8255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1" u="none" strike="noStrike" cap="none" spc="0" normalizeH="0" baseline="0">
        <a:ln>
          <a:noFill/>
        </a:ln>
        <a:solidFill>
          <a:srgbClr val="24ACC2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1828800" algn="ctr" defTabSz="8255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1" u="none" strike="noStrike" cap="none" spc="0" normalizeH="0" baseline="0">
        <a:ln>
          <a:noFill/>
        </a:ln>
        <a:solidFill>
          <a:srgbClr val="24ACC2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dleen Patry" initials="MP" lastIdx="66" clrIdx="0">
    <p:extLst>
      <p:ext uri="{19B8F6BF-5375-455C-9EA6-DF929625EA0E}">
        <p15:presenceInfo xmlns:p15="http://schemas.microsoft.com/office/powerpoint/2012/main" userId="S::madleen.patry@afte.com::a4edd71b-ff5f-4d05-9a08-fdd816e0d7ea" providerId="AD"/>
      </p:ext>
    </p:extLst>
  </p:cmAuthor>
  <p:cmAuthor id="2" name="Cecile Delclos" initials="CD" lastIdx="19" clrIdx="1">
    <p:extLst>
      <p:ext uri="{19B8F6BF-5375-455C-9EA6-DF929625EA0E}">
        <p15:presenceInfo xmlns:p15="http://schemas.microsoft.com/office/powerpoint/2012/main" userId="12ab9abc60b6c5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927"/>
    <a:srgbClr val="2F2E2F"/>
    <a:srgbClr val="BCBBBB"/>
    <a:srgbClr val="24ACC2"/>
    <a:srgbClr val="626262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D19DA5-0085-4963-90BB-D43E45C0C7C6}" v="13" dt="2023-12-13T11:08:28.46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76" autoAdjust="0"/>
    <p:restoredTop sz="93792" autoAdjust="0"/>
  </p:normalViewPr>
  <p:slideViewPr>
    <p:cSldViewPr snapToGrid="0" snapToObjects="1">
      <p:cViewPr varScale="1">
        <p:scale>
          <a:sx n="43" d="100"/>
          <a:sy n="43" d="100"/>
        </p:scale>
        <p:origin x="63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280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DAD8B23-39EA-F640-BD64-E675BA7DEB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01509B6-75E2-FA40-988B-4DCAA06523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3E9FE-01C8-E94C-B0E2-E2B04BB0F1BF}" type="datetime1">
              <a:rPr lang="fr-FR" smtClean="0"/>
              <a:t>15/12/2023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92D40DE-CAA1-1A46-8DB6-4B3DBC0D04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3A83DF-C0F8-CA46-A39F-88501B7869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043AA-06A7-F549-938B-0D24316C09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0882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58" name="Shape 8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E66CE-AD60-4EAE-AF0F-C7BAF5C257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56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5522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596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2.png"/><Relationship Id="rId7" Type="http://schemas.openxmlformats.org/officeDocument/2006/relationships/hyperlink" Target="https://www.linkedin.com/company/2229309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hyperlink" Target="https://twitter.com/AFTE_France?lang=fr" TargetMode="External"/><Relationship Id="rId10" Type="http://schemas.openxmlformats.org/officeDocument/2006/relationships/image" Target="../media/image6.emf"/><Relationship Id="rId4" Type="http://schemas.openxmlformats.org/officeDocument/2006/relationships/image" Target="../media/image3.png"/><Relationship Id="rId9" Type="http://schemas.openxmlformats.org/officeDocument/2006/relationships/hyperlink" Target="https://www.youtube.com/channel/UCzfSrl9b58oI3TpNQSwmFGA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sv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zfSrl9b58oI3TpNQSwmFGA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2229309/" TargetMode="External"/><Relationship Id="rId5" Type="http://schemas.openxmlformats.org/officeDocument/2006/relationships/image" Target="../media/image4.emf"/><Relationship Id="rId4" Type="http://schemas.openxmlformats.org/officeDocument/2006/relationships/hyperlink" Target="https://twitter.com/AFTE_France?lang=fr" TargetMode="External"/><Relationship Id="rId9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>
            <a:extLst>
              <a:ext uri="{FF2B5EF4-FFF2-40B4-BE49-F238E27FC236}">
                <a16:creationId xmlns:a16="http://schemas.microsoft.com/office/drawing/2014/main" id="{0DF3689C-709B-DD4F-AF68-283CA6956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13" y="971475"/>
            <a:ext cx="7066142" cy="73032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85B6806-F05D-4A8D-B6E6-031F18E8DD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30824" y="3836256"/>
            <a:ext cx="7253176" cy="22352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EB482D0-9D8B-4612-ABEB-BA54B0F162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66" y="8401749"/>
            <a:ext cx="10490200" cy="236220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DAB952C-6FA3-4431-94A2-59D5212968D6}"/>
              </a:ext>
            </a:extLst>
          </p:cNvPr>
          <p:cNvSpPr/>
          <p:nvPr userDrawn="1"/>
        </p:nvSpPr>
        <p:spPr>
          <a:xfrm>
            <a:off x="-25466" y="5960951"/>
            <a:ext cx="24409465" cy="2470940"/>
          </a:xfrm>
          <a:prstGeom prst="rect">
            <a:avLst/>
          </a:prstGeom>
          <a:solidFill>
            <a:srgbClr val="FC9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97C4F7-B778-4693-9BDB-36A48BA870BC}"/>
              </a:ext>
            </a:extLst>
          </p:cNvPr>
          <p:cNvSpPr/>
          <p:nvPr userDrawn="1"/>
        </p:nvSpPr>
        <p:spPr>
          <a:xfrm>
            <a:off x="7406" y="12609980"/>
            <a:ext cx="24384000" cy="1132523"/>
          </a:xfrm>
          <a:prstGeom prst="rect">
            <a:avLst/>
          </a:prstGeom>
          <a:solidFill>
            <a:srgbClr val="2F2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83231B2-F4CD-4AC3-8A63-8111327E98DC}"/>
              </a:ext>
            </a:extLst>
          </p:cNvPr>
          <p:cNvSpPr txBox="1"/>
          <p:nvPr userDrawn="1"/>
        </p:nvSpPr>
        <p:spPr>
          <a:xfrm>
            <a:off x="653349" y="12864840"/>
            <a:ext cx="15878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fr-FR" sz="2800" b="0" i="0" dirty="0">
                <a:solidFill>
                  <a:srgbClr val="F5F5F5"/>
                </a:solidFill>
              </a:rPr>
              <a:t>www.afte.com   46 rue d’Amsterdam - 75009 Paris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93778CB4-0F1D-4CF9-B310-C944DCAC985D}"/>
              </a:ext>
            </a:extLst>
          </p:cNvPr>
          <p:cNvCxnSpPr>
            <a:cxnSpLocks/>
          </p:cNvCxnSpPr>
          <p:nvPr userDrawn="1"/>
        </p:nvCxnSpPr>
        <p:spPr>
          <a:xfrm>
            <a:off x="2990520" y="12874674"/>
            <a:ext cx="0" cy="504641"/>
          </a:xfrm>
          <a:prstGeom prst="line">
            <a:avLst/>
          </a:prstGeom>
          <a:ln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 27">
            <a:hlinkClick r:id="rId5"/>
            <a:extLst>
              <a:ext uri="{FF2B5EF4-FFF2-40B4-BE49-F238E27FC236}">
                <a16:creationId xmlns:a16="http://schemas.microsoft.com/office/drawing/2014/main" id="{83F753EC-7923-4391-B6CD-084655ACCF2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797" y="12822555"/>
            <a:ext cx="546100" cy="444500"/>
          </a:xfrm>
          <a:prstGeom prst="rect">
            <a:avLst/>
          </a:prstGeom>
        </p:spPr>
      </p:pic>
      <p:pic>
        <p:nvPicPr>
          <p:cNvPr id="29" name="Image 28">
            <a:hlinkClick r:id="rId7"/>
            <a:extLst>
              <a:ext uri="{FF2B5EF4-FFF2-40B4-BE49-F238E27FC236}">
                <a16:creationId xmlns:a16="http://schemas.microsoft.com/office/drawing/2014/main" id="{FFEC0F84-94CF-4B18-8E57-072ED8DB5C4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9779" y="12822555"/>
            <a:ext cx="469900" cy="444500"/>
          </a:xfrm>
          <a:prstGeom prst="rect">
            <a:avLst/>
          </a:prstGeom>
        </p:spPr>
      </p:pic>
      <p:pic>
        <p:nvPicPr>
          <p:cNvPr id="30" name="Image 29">
            <a:hlinkClick r:id="rId9"/>
            <a:extLst>
              <a:ext uri="{FF2B5EF4-FFF2-40B4-BE49-F238E27FC236}">
                <a16:creationId xmlns:a16="http://schemas.microsoft.com/office/drawing/2014/main" id="{AF03DC94-34E8-4275-9679-C13584CE34E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1561" y="12822555"/>
            <a:ext cx="596900" cy="444500"/>
          </a:xfrm>
          <a:prstGeom prst="rect">
            <a:avLst/>
          </a:prstGeom>
        </p:spPr>
      </p:pic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790D2D86-9C1E-433D-8549-B8C06E27982D}"/>
              </a:ext>
            </a:extLst>
          </p:cNvPr>
          <p:cNvCxnSpPr>
            <a:cxnSpLocks/>
          </p:cNvCxnSpPr>
          <p:nvPr userDrawn="1"/>
        </p:nvCxnSpPr>
        <p:spPr>
          <a:xfrm>
            <a:off x="20803838" y="12705264"/>
            <a:ext cx="0" cy="67908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AC300234-64A6-424B-B308-F2F21F584990}"/>
              </a:ext>
            </a:extLst>
          </p:cNvPr>
          <p:cNvCxnSpPr>
            <a:cxnSpLocks/>
          </p:cNvCxnSpPr>
          <p:nvPr userDrawn="1"/>
        </p:nvCxnSpPr>
        <p:spPr>
          <a:xfrm>
            <a:off x="22465620" y="12705264"/>
            <a:ext cx="0" cy="67908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A0005A8F-FC9B-44B1-8D4A-A7018861E617}"/>
              </a:ext>
            </a:extLst>
          </p:cNvPr>
          <p:cNvSpPr txBox="1"/>
          <p:nvPr userDrawn="1"/>
        </p:nvSpPr>
        <p:spPr>
          <a:xfrm>
            <a:off x="18780142" y="13317276"/>
            <a:ext cx="2082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i="0" u="none" dirty="0">
                <a:solidFill>
                  <a:schemeClr val="bg1"/>
                </a:solidFill>
              </a:rPr>
              <a:t>@</a:t>
            </a:r>
            <a:r>
              <a:rPr lang="fr-FR" sz="2000" b="0" i="0" u="none" dirty="0" err="1">
                <a:solidFill>
                  <a:schemeClr val="bg1"/>
                </a:solidFill>
              </a:rPr>
              <a:t>AFTE_France</a:t>
            </a:r>
            <a:endParaRPr lang="fr-FR" sz="2000" b="0" i="0" dirty="0">
              <a:solidFill>
                <a:srgbClr val="F5F5F5"/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A883C4F-D8FE-4B47-974E-7E3B78100E66}"/>
              </a:ext>
            </a:extLst>
          </p:cNvPr>
          <p:cNvSpPr txBox="1"/>
          <p:nvPr userDrawn="1"/>
        </p:nvSpPr>
        <p:spPr>
          <a:xfrm>
            <a:off x="21281467" y="13317276"/>
            <a:ext cx="70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i="0" u="none" dirty="0">
                <a:solidFill>
                  <a:schemeClr val="bg1"/>
                </a:solidFill>
              </a:rPr>
              <a:t>AFTE</a:t>
            </a:r>
            <a:endParaRPr lang="fr-FR" sz="2000" b="0" i="0" dirty="0">
              <a:solidFill>
                <a:srgbClr val="F5F5F5"/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B924798-7D11-4B21-9276-4F550C5BFD93}"/>
              </a:ext>
            </a:extLst>
          </p:cNvPr>
          <p:cNvSpPr txBox="1"/>
          <p:nvPr userDrawn="1"/>
        </p:nvSpPr>
        <p:spPr>
          <a:xfrm>
            <a:off x="23006749" y="13316805"/>
            <a:ext cx="70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i="0" u="none" dirty="0">
                <a:solidFill>
                  <a:schemeClr val="bg1"/>
                </a:solidFill>
              </a:rPr>
              <a:t>AFTE</a:t>
            </a:r>
            <a:endParaRPr lang="fr-FR" sz="2000" b="0" i="0" dirty="0">
              <a:solidFill>
                <a:srgbClr val="F5F5F5"/>
              </a:solidFill>
            </a:endParaRPr>
          </a:p>
        </p:txBody>
      </p:sp>
      <p:sp>
        <p:nvSpPr>
          <p:cNvPr id="37" name="Titre de la page">
            <a:extLst>
              <a:ext uri="{FF2B5EF4-FFF2-40B4-BE49-F238E27FC236}">
                <a16:creationId xmlns:a16="http://schemas.microsoft.com/office/drawing/2014/main" id="{B26AADAC-B807-4867-B566-749C0615979D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725539" y="6219063"/>
            <a:ext cx="22461032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60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Thème de la réunion du jour</a:t>
            </a:r>
          </a:p>
        </p:txBody>
      </p:sp>
      <p:sp>
        <p:nvSpPr>
          <p:cNvPr id="38" name="Titre de la page">
            <a:extLst>
              <a:ext uri="{FF2B5EF4-FFF2-40B4-BE49-F238E27FC236}">
                <a16:creationId xmlns:a16="http://schemas.microsoft.com/office/drawing/2014/main" id="{BF1C5C2F-3728-4D73-BEE4-23516FE80F48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725539" y="7385145"/>
            <a:ext cx="22461032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Nom de l’intervenant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601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(font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5">
            <a:extLst>
              <a:ext uri="{FF2B5EF4-FFF2-40B4-BE49-F238E27FC236}">
                <a16:creationId xmlns:a16="http://schemas.microsoft.com/office/drawing/2014/main" id="{27332E1D-9D50-3D4D-A8DE-4DBA94CA86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0818" y="1150875"/>
            <a:ext cx="21356782" cy="167502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titre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D8637118-DA57-114A-935E-E4C4F5DFE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011" y="1729472"/>
            <a:ext cx="725973" cy="614285"/>
          </a:xfrm>
          <a:prstGeom prst="rect">
            <a:avLst/>
          </a:prstGeom>
        </p:spPr>
      </p:pic>
      <p:sp>
        <p:nvSpPr>
          <p:cNvPr id="10" name="Espace réservé pour une image  6">
            <a:extLst>
              <a:ext uri="{FF2B5EF4-FFF2-40B4-BE49-F238E27FC236}">
                <a16:creationId xmlns:a16="http://schemas.microsoft.com/office/drawing/2014/main" id="{29242EF8-9626-4F35-A0AF-0F70EF91E5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800020" y="268288"/>
            <a:ext cx="1333155" cy="1192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dirty="0" err="1"/>
              <a:t>Picto</a:t>
            </a:r>
            <a:r>
              <a:rPr lang="fr-FR" dirty="0"/>
              <a:t> bleu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54C54FB-C569-4CA5-B873-A464635BF68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55F3684-031F-4917-9084-BC09F462203C}" type="datetime1">
              <a:rPr lang="fr-FR" smtClean="0"/>
              <a:t>15/12/2023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C401EE-5C26-47DA-8EFB-15B3F8129A8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599285A-2815-4879-933A-1A82E705F40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89063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 + TAB (fond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482D4F-053F-9545-956B-9856C9859D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7BD116-0E0A-1545-AF6D-103BF54F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EC5971DF-E49E-B844-BE28-35919A605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08029" y="13097111"/>
            <a:ext cx="3017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1">
                <a:solidFill>
                  <a:srgbClr val="2F2E2F"/>
                </a:solidFill>
              </a:defRPr>
            </a:lvl1pPr>
          </a:lstStyle>
          <a:p>
            <a:fld id="{FC94FF83-C557-4D84-8D2B-9FBACB24E323}" type="datetime1">
              <a:rPr lang="fr-FR" smtClean="0"/>
              <a:t>15/12/2023</a:t>
            </a:fld>
            <a:endParaRPr lang="fr-FR" dirty="0"/>
          </a:p>
        </p:txBody>
      </p:sp>
      <p:sp>
        <p:nvSpPr>
          <p:cNvPr id="5" name="Titre 5">
            <a:extLst>
              <a:ext uri="{FF2B5EF4-FFF2-40B4-BE49-F238E27FC236}">
                <a16:creationId xmlns:a16="http://schemas.microsoft.com/office/drawing/2014/main" id="{27332E1D-9D50-3D4D-A8DE-4DBA94CA86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0818" y="1150875"/>
            <a:ext cx="21356782" cy="167502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titre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D8637118-DA57-114A-935E-E4C4F5DFE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011" y="1729472"/>
            <a:ext cx="725973" cy="614285"/>
          </a:xfrm>
          <a:prstGeom prst="rect">
            <a:avLst/>
          </a:prstGeom>
        </p:spPr>
      </p:pic>
      <p:sp>
        <p:nvSpPr>
          <p:cNvPr id="10" name="Espace réservé pour une image  6">
            <a:extLst>
              <a:ext uri="{FF2B5EF4-FFF2-40B4-BE49-F238E27FC236}">
                <a16:creationId xmlns:a16="http://schemas.microsoft.com/office/drawing/2014/main" id="{29242EF8-9626-4F35-A0AF-0F70EF91E5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800020" y="268288"/>
            <a:ext cx="1333155" cy="1192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dirty="0" err="1"/>
              <a:t>Picto</a:t>
            </a:r>
            <a:r>
              <a:rPr lang="fr-FR" dirty="0"/>
              <a:t> bleu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053A39C-F4FA-4E59-8BF6-7D0B30637D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0818" y="3151065"/>
            <a:ext cx="21356782" cy="8736135"/>
          </a:xfrm>
          <a:prstGeom prst="rect">
            <a:avLst/>
          </a:prstGeom>
        </p:spPr>
        <p:txBody>
          <a:bodyPr>
            <a:normAutofit/>
          </a:bodyPr>
          <a:lstStyle>
            <a:lvl1pPr marL="685800" marR="0" indent="-685800" algn="l" defTabSz="1828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4ACC2"/>
              </a:buClr>
              <a:buSzPct val="100000"/>
              <a:buFont typeface="Wingdings" panose="05000000000000000000" pitchFamily="2" charset="2"/>
              <a:buChar char="§"/>
              <a:tabLst/>
              <a:defRPr sz="5400" b="1">
                <a:solidFill>
                  <a:srgbClr val="2F2E2F"/>
                </a:solidFill>
              </a:defRPr>
            </a:lvl1pPr>
            <a:lvl2pPr marL="1149350" indent="-514350">
              <a:lnSpc>
                <a:spcPct val="100000"/>
              </a:lnSpc>
              <a:spcBef>
                <a:spcPts val="600"/>
              </a:spcBef>
              <a:buClr>
                <a:srgbClr val="24ACC2"/>
              </a:buClr>
              <a:buSzPct val="140000"/>
              <a:buFont typeface="Arial" panose="020B0604020202020204" pitchFamily="34" charset="0"/>
              <a:buChar char="•"/>
              <a:defRPr sz="4400" b="1">
                <a:solidFill>
                  <a:srgbClr val="2F2E2F"/>
                </a:solidFill>
              </a:defRPr>
            </a:lvl2pPr>
            <a:lvl3pPr marL="1784350" indent="-514350">
              <a:lnSpc>
                <a:spcPct val="100000"/>
              </a:lnSpc>
              <a:spcBef>
                <a:spcPts val="600"/>
              </a:spcBef>
              <a:buClr>
                <a:srgbClr val="24ACC2"/>
              </a:buClr>
              <a:buSzPct val="80000"/>
              <a:buFont typeface="Courier New" panose="02070309020205020404" pitchFamily="49" charset="0"/>
              <a:buChar char="o"/>
              <a:defRPr sz="3600"/>
            </a:lvl3pPr>
            <a:lvl4pPr marL="2362200" indent="-457200">
              <a:buFont typeface="+mj-lt"/>
              <a:buAutoNum type="alphaUcPeriod"/>
              <a:defRPr/>
            </a:lvl4pPr>
            <a:lvl5pPr marL="2997200" indent="-457200">
              <a:buFont typeface="+mj-lt"/>
              <a:buAutoNum type="alphaUcPeriod"/>
              <a:defRPr/>
            </a:lvl5pPr>
          </a:lstStyle>
          <a:p>
            <a:r>
              <a:rPr lang="fr-FR" dirty="0"/>
              <a:t>Texte</a:t>
            </a:r>
          </a:p>
          <a:p>
            <a:pPr lvl="1"/>
            <a:r>
              <a:rPr lang="fr-FR" dirty="0"/>
              <a:t>Sous texte</a:t>
            </a:r>
          </a:p>
          <a:p>
            <a:pPr lvl="2"/>
            <a:r>
              <a:rPr lang="fr-FR" dirty="0"/>
              <a:t>Sous sous texte</a:t>
            </a:r>
          </a:p>
          <a:p>
            <a:pPr lvl="2"/>
            <a:r>
              <a:rPr lang="fr-FR" dirty="0"/>
              <a:t>Sous sous texte</a:t>
            </a:r>
          </a:p>
          <a:p>
            <a:pPr lvl="2"/>
            <a:r>
              <a:rPr lang="fr-FR" dirty="0"/>
              <a:t>Sous sous texte</a:t>
            </a:r>
          </a:p>
          <a:p>
            <a:r>
              <a:rPr lang="fr-FR" dirty="0"/>
              <a:t>Texte</a:t>
            </a:r>
          </a:p>
          <a:p>
            <a:r>
              <a:rPr lang="fr-FR" dirty="0"/>
              <a:t>Texte</a:t>
            </a:r>
          </a:p>
          <a:p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09625584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89D2E4-83FF-E14B-BE87-0BE7D117098E}"/>
              </a:ext>
            </a:extLst>
          </p:cNvPr>
          <p:cNvSpPr/>
          <p:nvPr userDrawn="1"/>
        </p:nvSpPr>
        <p:spPr>
          <a:xfrm>
            <a:off x="12073467" y="0"/>
            <a:ext cx="12310533" cy="12852400"/>
          </a:xfrm>
          <a:prstGeom prst="rect">
            <a:avLst/>
          </a:prstGeom>
          <a:solidFill>
            <a:srgbClr val="F5F5F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482D4F-053F-9545-956B-9856C9859D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7BD116-0E0A-1545-AF6D-103BF54F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EC5971DF-E49E-B844-BE28-35919A605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08029" y="13097111"/>
            <a:ext cx="3017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1">
                <a:solidFill>
                  <a:srgbClr val="2F2E2F"/>
                </a:solidFill>
              </a:defRPr>
            </a:lvl1pPr>
          </a:lstStyle>
          <a:p>
            <a:fld id="{457CFC10-93C7-44D7-AECD-1831C6680AE6}" type="datetime1">
              <a:rPr lang="fr-FR" smtClean="0"/>
              <a:t>15/12/2023</a:t>
            </a:fld>
            <a:endParaRPr lang="fr-FR" dirty="0"/>
          </a:p>
        </p:txBody>
      </p:sp>
      <p:sp>
        <p:nvSpPr>
          <p:cNvPr id="13" name="Espace réservé du contenu 6">
            <a:extLst>
              <a:ext uri="{FF2B5EF4-FFF2-40B4-BE49-F238E27FC236}">
                <a16:creationId xmlns:a16="http://schemas.microsoft.com/office/drawing/2014/main" id="{A1C1708B-9998-44C9-B1B1-2CCE2C4560A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578080" y="467360"/>
            <a:ext cx="11358880" cy="11907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2F2E2F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2" name="Titre 5">
            <a:extLst>
              <a:ext uri="{FF2B5EF4-FFF2-40B4-BE49-F238E27FC236}">
                <a16:creationId xmlns:a16="http://schemas.microsoft.com/office/drawing/2014/main" id="{3B640774-717D-4056-97FB-F3D4DC6AC8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0036" y="1302200"/>
            <a:ext cx="10111648" cy="1226780"/>
          </a:xfrm>
          <a:prstGeom prst="rect">
            <a:avLst/>
          </a:prstGeom>
        </p:spPr>
        <p:txBody>
          <a:bodyPr anchor="t"/>
          <a:lstStyle/>
          <a:p>
            <a:r>
              <a:rPr lang="fr-FR" dirty="0"/>
              <a:t>Modifiez le titre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59C20170-91C1-4110-AD50-A9A6F0B5BD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0036" y="2770827"/>
            <a:ext cx="10111648" cy="5645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3600">
                <a:solidFill>
                  <a:srgbClr val="2F2E2F"/>
                </a:solidFill>
              </a:defRPr>
            </a:lvl1pPr>
          </a:lstStyle>
          <a:p>
            <a:r>
              <a:rPr lang="fr-FR" dirty="0"/>
              <a:t>Texte</a:t>
            </a:r>
          </a:p>
          <a:p>
            <a:r>
              <a:rPr lang="fr-FR" dirty="0"/>
              <a:t>Texte</a:t>
            </a:r>
          </a:p>
          <a:p>
            <a:r>
              <a:rPr lang="fr-FR" dirty="0"/>
              <a:t>Texte</a:t>
            </a:r>
          </a:p>
          <a:p>
            <a:r>
              <a:rPr lang="fr-FR" dirty="0"/>
              <a:t>Texte</a:t>
            </a:r>
          </a:p>
        </p:txBody>
      </p:sp>
      <p:pic>
        <p:nvPicPr>
          <p:cNvPr id="26" name="Graphique 25">
            <a:extLst>
              <a:ext uri="{FF2B5EF4-FFF2-40B4-BE49-F238E27FC236}">
                <a16:creationId xmlns:a16="http://schemas.microsoft.com/office/drawing/2014/main" id="{9E97CF1F-487D-4832-AD18-3515A11ADE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074" y="1585094"/>
            <a:ext cx="725973" cy="61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0344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5">
            <a:extLst>
              <a:ext uri="{FF2B5EF4-FFF2-40B4-BE49-F238E27FC236}">
                <a16:creationId xmlns:a16="http://schemas.microsoft.com/office/drawing/2014/main" id="{27332E1D-9D50-3D4D-A8DE-4DBA94CA86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0818" y="1150875"/>
            <a:ext cx="21356782" cy="167502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titre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D8637118-DA57-114A-935E-E4C4F5DFE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011" y="1729472"/>
            <a:ext cx="725973" cy="614285"/>
          </a:xfrm>
          <a:prstGeom prst="rect">
            <a:avLst/>
          </a:prstGeom>
        </p:spPr>
      </p:pic>
      <p:sp>
        <p:nvSpPr>
          <p:cNvPr id="10" name="Espace réservé pour une image  6">
            <a:extLst>
              <a:ext uri="{FF2B5EF4-FFF2-40B4-BE49-F238E27FC236}">
                <a16:creationId xmlns:a16="http://schemas.microsoft.com/office/drawing/2014/main" id="{29242EF8-9626-4F35-A0AF-0F70EF91E5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800020" y="268288"/>
            <a:ext cx="1333155" cy="1192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dirty="0" err="1"/>
              <a:t>Picto</a:t>
            </a:r>
            <a:r>
              <a:rPr lang="fr-FR" dirty="0"/>
              <a:t> bleu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54C54FB-C569-4CA5-B873-A464635BF68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55F3684-031F-4917-9084-BC09F462203C}" type="datetime1">
              <a:rPr lang="fr-FR" smtClean="0"/>
              <a:t>15/12/2023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C401EE-5C26-47DA-8EFB-15B3F8129A8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599285A-2815-4879-933A-1A82E705F40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B7C050A2-AD67-4AA0-B8D4-7107DAD0FEE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80715" y="3457879"/>
            <a:ext cx="5467290" cy="609849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fr-FR" dirty="0"/>
              <a:t>Photo</a:t>
            </a:r>
          </a:p>
        </p:txBody>
      </p:sp>
      <p:sp>
        <p:nvSpPr>
          <p:cNvPr id="12" name="Espace réservé du contenu 6">
            <a:extLst>
              <a:ext uri="{FF2B5EF4-FFF2-40B4-BE49-F238E27FC236}">
                <a16:creationId xmlns:a16="http://schemas.microsoft.com/office/drawing/2014/main" id="{B79BD896-3D96-41D2-A381-04F6746EE137}"/>
              </a:ext>
            </a:extLst>
          </p:cNvPr>
          <p:cNvSpPr>
            <a:spLocks noGrp="1"/>
          </p:cNvSpPr>
          <p:nvPr>
            <p:ph sz="quarter" idx="134" hasCustomPrompt="1"/>
          </p:nvPr>
        </p:nvSpPr>
        <p:spPr>
          <a:xfrm>
            <a:off x="13395323" y="3457879"/>
            <a:ext cx="5467290" cy="609849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fr-FR" dirty="0"/>
              <a:t>Photo</a:t>
            </a:r>
          </a:p>
        </p:txBody>
      </p:sp>
      <p:sp>
        <p:nvSpPr>
          <p:cNvPr id="13" name="ENTREPRISE">
            <a:extLst>
              <a:ext uri="{FF2B5EF4-FFF2-40B4-BE49-F238E27FC236}">
                <a16:creationId xmlns:a16="http://schemas.microsoft.com/office/drawing/2014/main" id="{98B3A48F-E5E6-48E3-A6F8-C4971F969061}"/>
              </a:ext>
            </a:extLst>
          </p:cNvPr>
          <p:cNvSpPr txBox="1">
            <a:spLocks noGrp="1"/>
          </p:cNvSpPr>
          <p:nvPr>
            <p:ph type="body" sz="quarter" idx="129" hasCustomPrompt="1"/>
          </p:nvPr>
        </p:nvSpPr>
        <p:spPr>
          <a:xfrm>
            <a:off x="4780715" y="10603950"/>
            <a:ext cx="5467290" cy="75469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 defTabSz="1828800">
              <a:buFontTx/>
              <a:buNone/>
              <a:defRPr sz="3200" cap="all">
                <a:solidFill>
                  <a:srgbClr val="2F2E2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fr-FR" dirty="0"/>
              <a:t>Fonction - Entreprise</a:t>
            </a:r>
            <a:endParaRPr dirty="0"/>
          </a:p>
        </p:txBody>
      </p:sp>
      <p:sp>
        <p:nvSpPr>
          <p:cNvPr id="14" name="Prénom NOM">
            <a:extLst>
              <a:ext uri="{FF2B5EF4-FFF2-40B4-BE49-F238E27FC236}">
                <a16:creationId xmlns:a16="http://schemas.microsoft.com/office/drawing/2014/main" id="{5865FBBD-883B-4FEE-8D18-5427589A4972}"/>
              </a:ext>
            </a:extLst>
          </p:cNvPr>
          <p:cNvSpPr txBox="1">
            <a:spLocks noGrp="1"/>
          </p:cNvSpPr>
          <p:nvPr>
            <p:ph type="body" sz="quarter" idx="130" hasCustomPrompt="1"/>
          </p:nvPr>
        </p:nvSpPr>
        <p:spPr>
          <a:xfrm>
            <a:off x="4780715" y="9799706"/>
            <a:ext cx="5467290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1828800">
              <a:lnSpc>
                <a:spcPct val="100000"/>
              </a:lnSpc>
              <a:buFontTx/>
              <a:buNone/>
              <a:defRPr sz="3600" b="1">
                <a:solidFill>
                  <a:srgbClr val="24ACC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fr-FR" dirty="0"/>
              <a:t>Prénom NOM</a:t>
            </a:r>
            <a:endParaRPr dirty="0"/>
          </a:p>
        </p:txBody>
      </p:sp>
      <p:sp>
        <p:nvSpPr>
          <p:cNvPr id="15" name="ENTREPRISE">
            <a:extLst>
              <a:ext uri="{FF2B5EF4-FFF2-40B4-BE49-F238E27FC236}">
                <a16:creationId xmlns:a16="http://schemas.microsoft.com/office/drawing/2014/main" id="{CD4F589C-363C-4D11-ACA0-046E3F8B2CFC}"/>
              </a:ext>
            </a:extLst>
          </p:cNvPr>
          <p:cNvSpPr txBox="1">
            <a:spLocks noGrp="1"/>
          </p:cNvSpPr>
          <p:nvPr>
            <p:ph type="body" sz="quarter" idx="135" hasCustomPrompt="1"/>
          </p:nvPr>
        </p:nvSpPr>
        <p:spPr>
          <a:xfrm>
            <a:off x="13395323" y="10603950"/>
            <a:ext cx="5467290" cy="75469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 defTabSz="1828800">
              <a:buFontTx/>
              <a:buNone/>
              <a:defRPr sz="3200" cap="all">
                <a:solidFill>
                  <a:srgbClr val="2F2E2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fr-FR" dirty="0"/>
              <a:t>Fonction - Entreprise</a:t>
            </a:r>
            <a:endParaRPr dirty="0"/>
          </a:p>
        </p:txBody>
      </p:sp>
      <p:sp>
        <p:nvSpPr>
          <p:cNvPr id="16" name="Prénom NOM">
            <a:extLst>
              <a:ext uri="{FF2B5EF4-FFF2-40B4-BE49-F238E27FC236}">
                <a16:creationId xmlns:a16="http://schemas.microsoft.com/office/drawing/2014/main" id="{BAA65E55-4A48-4970-9F58-1C7557AD56E7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13395323" y="9799706"/>
            <a:ext cx="5467290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1828800">
              <a:lnSpc>
                <a:spcPct val="100000"/>
              </a:lnSpc>
              <a:buFontTx/>
              <a:buNone/>
              <a:defRPr sz="3600" b="1">
                <a:solidFill>
                  <a:srgbClr val="24ACC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fr-FR" dirty="0"/>
              <a:t>Prénom NOM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307975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673DE141-E9D4-4971-A25F-6B9EC791257D}"/>
              </a:ext>
            </a:extLst>
          </p:cNvPr>
          <p:cNvSpPr>
            <a:spLocks noGrp="1"/>
          </p:cNvSpPr>
          <p:nvPr>
            <p:ph sz="quarter" idx="240" hasCustomPrompt="1"/>
          </p:nvPr>
        </p:nvSpPr>
        <p:spPr>
          <a:xfrm>
            <a:off x="6660196" y="3773557"/>
            <a:ext cx="5116608" cy="5314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2F2E2F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52BD8EFB-EB17-4B7B-801F-C26450411F46}"/>
              </a:ext>
            </a:extLst>
          </p:cNvPr>
          <p:cNvSpPr>
            <a:spLocks noGrp="1"/>
          </p:cNvSpPr>
          <p:nvPr>
            <p:ph sz="quarter" idx="239" hasCustomPrompt="1"/>
          </p:nvPr>
        </p:nvSpPr>
        <p:spPr>
          <a:xfrm>
            <a:off x="825501" y="3773557"/>
            <a:ext cx="5116608" cy="5314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2F2E2F"/>
                </a:solidFill>
              </a:defRPr>
            </a:lvl1pPr>
          </a:lstStyle>
          <a:p>
            <a:r>
              <a:rPr lang="fr-FR" dirty="0"/>
              <a:t>Photo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554FF12-FBF0-DE44-B89E-7C024CC01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C29CA5-390E-AA41-9CA2-E47F0EBB9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4AC1592A-412A-1943-8616-33B7481920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08029" y="13097111"/>
            <a:ext cx="3017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1">
                <a:solidFill>
                  <a:srgbClr val="2F2E2F"/>
                </a:solidFill>
              </a:defRPr>
            </a:lvl1pPr>
          </a:lstStyle>
          <a:p>
            <a:fld id="{86A4F1C1-7690-4BD5-B791-EDE785DC1B7E}" type="datetime1">
              <a:rPr lang="fr-FR" smtClean="0"/>
              <a:t>15/12/2023</a:t>
            </a:fld>
            <a:endParaRPr lang="fr-FR" dirty="0"/>
          </a:p>
        </p:txBody>
      </p: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A0A1F93D-C749-4E09-A065-C0B307E1D7B5}"/>
              </a:ext>
            </a:extLst>
          </p:cNvPr>
          <p:cNvSpPr>
            <a:spLocks noGrp="1"/>
          </p:cNvSpPr>
          <p:nvPr>
            <p:ph sz="quarter" idx="241" hasCustomPrompt="1"/>
          </p:nvPr>
        </p:nvSpPr>
        <p:spPr>
          <a:xfrm>
            <a:off x="12540172" y="3773557"/>
            <a:ext cx="5116608" cy="5314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2F2E2F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0C560ECC-641D-48FA-8628-EA8469A437B8}"/>
              </a:ext>
            </a:extLst>
          </p:cNvPr>
          <p:cNvSpPr>
            <a:spLocks noGrp="1"/>
          </p:cNvSpPr>
          <p:nvPr>
            <p:ph sz="quarter" idx="242" hasCustomPrompt="1"/>
          </p:nvPr>
        </p:nvSpPr>
        <p:spPr>
          <a:xfrm>
            <a:off x="18475146" y="3773557"/>
            <a:ext cx="5116608" cy="5314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2F2E2F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28" name="Espace réservé pour une image  6">
            <a:extLst>
              <a:ext uri="{FF2B5EF4-FFF2-40B4-BE49-F238E27FC236}">
                <a16:creationId xmlns:a16="http://schemas.microsoft.com/office/drawing/2014/main" id="{73D498B7-B05B-40BE-B182-82D5F6A7B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800020" y="268288"/>
            <a:ext cx="1333155" cy="1192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dirty="0" err="1"/>
              <a:t>Picto</a:t>
            </a:r>
            <a:r>
              <a:rPr lang="fr-FR" dirty="0"/>
              <a:t> bleu</a:t>
            </a:r>
          </a:p>
        </p:txBody>
      </p:sp>
      <p:sp>
        <p:nvSpPr>
          <p:cNvPr id="23" name="Titre 5">
            <a:extLst>
              <a:ext uri="{FF2B5EF4-FFF2-40B4-BE49-F238E27FC236}">
                <a16:creationId xmlns:a16="http://schemas.microsoft.com/office/drawing/2014/main" id="{A74C3C8B-29A6-4862-A084-6B4EB5E35F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0818" y="1150875"/>
            <a:ext cx="21356782" cy="167502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titre</a:t>
            </a:r>
          </a:p>
        </p:txBody>
      </p:sp>
      <p:pic>
        <p:nvPicPr>
          <p:cNvPr id="29" name="Graphique 28">
            <a:extLst>
              <a:ext uri="{FF2B5EF4-FFF2-40B4-BE49-F238E27FC236}">
                <a16:creationId xmlns:a16="http://schemas.microsoft.com/office/drawing/2014/main" id="{463A88C9-ED42-4704-9C81-55EC4F46E4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011" y="1729472"/>
            <a:ext cx="725973" cy="614285"/>
          </a:xfrm>
          <a:prstGeom prst="rect">
            <a:avLst/>
          </a:prstGeom>
        </p:spPr>
      </p:pic>
      <p:sp>
        <p:nvSpPr>
          <p:cNvPr id="30" name="ENTREPRISE">
            <a:extLst>
              <a:ext uri="{FF2B5EF4-FFF2-40B4-BE49-F238E27FC236}">
                <a16:creationId xmlns:a16="http://schemas.microsoft.com/office/drawing/2014/main" id="{F6D800A9-DF01-4EA4-A4FE-DB862B514138}"/>
              </a:ext>
            </a:extLst>
          </p:cNvPr>
          <p:cNvSpPr txBox="1">
            <a:spLocks noGrp="1"/>
          </p:cNvSpPr>
          <p:nvPr>
            <p:ph type="body" sz="quarter" idx="129" hasCustomPrompt="1"/>
          </p:nvPr>
        </p:nvSpPr>
        <p:spPr>
          <a:xfrm>
            <a:off x="825501" y="10106301"/>
            <a:ext cx="5116608" cy="75469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 defTabSz="1828800">
              <a:buFontTx/>
              <a:buNone/>
              <a:defRPr sz="3200" cap="all">
                <a:solidFill>
                  <a:srgbClr val="2F2E2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fr-FR" dirty="0"/>
              <a:t>Fonction - Entreprise</a:t>
            </a:r>
            <a:endParaRPr dirty="0"/>
          </a:p>
        </p:txBody>
      </p:sp>
      <p:sp>
        <p:nvSpPr>
          <p:cNvPr id="31" name="Prénom NOM">
            <a:extLst>
              <a:ext uri="{FF2B5EF4-FFF2-40B4-BE49-F238E27FC236}">
                <a16:creationId xmlns:a16="http://schemas.microsoft.com/office/drawing/2014/main" id="{01DFE922-E0AA-44FE-8606-166FA831901C}"/>
              </a:ext>
            </a:extLst>
          </p:cNvPr>
          <p:cNvSpPr txBox="1">
            <a:spLocks noGrp="1"/>
          </p:cNvSpPr>
          <p:nvPr>
            <p:ph type="body" sz="quarter" idx="130" hasCustomPrompt="1"/>
          </p:nvPr>
        </p:nvSpPr>
        <p:spPr>
          <a:xfrm>
            <a:off x="825501" y="9302057"/>
            <a:ext cx="5116608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1828800">
              <a:lnSpc>
                <a:spcPct val="100000"/>
              </a:lnSpc>
              <a:buFontTx/>
              <a:buNone/>
              <a:defRPr sz="3600" b="1">
                <a:solidFill>
                  <a:srgbClr val="24ACC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fr-FR" dirty="0"/>
              <a:t>Prénom NOM</a:t>
            </a:r>
            <a:endParaRPr dirty="0"/>
          </a:p>
        </p:txBody>
      </p:sp>
      <p:sp>
        <p:nvSpPr>
          <p:cNvPr id="32" name="ENTREPRISE">
            <a:extLst>
              <a:ext uri="{FF2B5EF4-FFF2-40B4-BE49-F238E27FC236}">
                <a16:creationId xmlns:a16="http://schemas.microsoft.com/office/drawing/2014/main" id="{A8DC96DF-EDCE-41D9-9075-351A4A22A00E}"/>
              </a:ext>
            </a:extLst>
          </p:cNvPr>
          <p:cNvSpPr txBox="1">
            <a:spLocks noGrp="1"/>
          </p:cNvSpPr>
          <p:nvPr>
            <p:ph type="body" sz="quarter" idx="243" hasCustomPrompt="1"/>
          </p:nvPr>
        </p:nvSpPr>
        <p:spPr>
          <a:xfrm>
            <a:off x="6660196" y="10106301"/>
            <a:ext cx="5116608" cy="75469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 defTabSz="1828800">
              <a:buFontTx/>
              <a:buNone/>
              <a:defRPr sz="3200" cap="all">
                <a:solidFill>
                  <a:srgbClr val="2F2E2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fr-FR" dirty="0"/>
              <a:t>Fonction - Entreprise</a:t>
            </a:r>
            <a:endParaRPr dirty="0"/>
          </a:p>
        </p:txBody>
      </p:sp>
      <p:sp>
        <p:nvSpPr>
          <p:cNvPr id="33" name="Prénom NOM">
            <a:extLst>
              <a:ext uri="{FF2B5EF4-FFF2-40B4-BE49-F238E27FC236}">
                <a16:creationId xmlns:a16="http://schemas.microsoft.com/office/drawing/2014/main" id="{8DCB9032-AA31-4C16-8A4E-18A8A32C2DBF}"/>
              </a:ext>
            </a:extLst>
          </p:cNvPr>
          <p:cNvSpPr txBox="1">
            <a:spLocks noGrp="1"/>
          </p:cNvSpPr>
          <p:nvPr>
            <p:ph type="body" sz="quarter" idx="244" hasCustomPrompt="1"/>
          </p:nvPr>
        </p:nvSpPr>
        <p:spPr>
          <a:xfrm>
            <a:off x="6660196" y="9302057"/>
            <a:ext cx="5116608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1828800">
              <a:lnSpc>
                <a:spcPct val="100000"/>
              </a:lnSpc>
              <a:buFontTx/>
              <a:buNone/>
              <a:defRPr sz="3600" b="1">
                <a:solidFill>
                  <a:srgbClr val="24ACC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fr-FR" dirty="0"/>
              <a:t>Prénom NOM</a:t>
            </a:r>
            <a:endParaRPr dirty="0"/>
          </a:p>
        </p:txBody>
      </p:sp>
      <p:sp>
        <p:nvSpPr>
          <p:cNvPr id="34" name="ENTREPRISE">
            <a:extLst>
              <a:ext uri="{FF2B5EF4-FFF2-40B4-BE49-F238E27FC236}">
                <a16:creationId xmlns:a16="http://schemas.microsoft.com/office/drawing/2014/main" id="{F74F84B6-4096-46EE-8C6C-E582ADD03AAA}"/>
              </a:ext>
            </a:extLst>
          </p:cNvPr>
          <p:cNvSpPr txBox="1">
            <a:spLocks noGrp="1"/>
          </p:cNvSpPr>
          <p:nvPr>
            <p:ph type="body" sz="quarter" idx="245" hasCustomPrompt="1"/>
          </p:nvPr>
        </p:nvSpPr>
        <p:spPr>
          <a:xfrm>
            <a:off x="12540172" y="10111037"/>
            <a:ext cx="5116608" cy="75469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 defTabSz="1828800">
              <a:buFontTx/>
              <a:buNone/>
              <a:defRPr sz="3200" cap="all">
                <a:solidFill>
                  <a:srgbClr val="2F2E2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fr-FR" dirty="0"/>
              <a:t>Fonction - Entreprise</a:t>
            </a:r>
            <a:endParaRPr dirty="0"/>
          </a:p>
        </p:txBody>
      </p:sp>
      <p:sp>
        <p:nvSpPr>
          <p:cNvPr id="35" name="Prénom NOM">
            <a:extLst>
              <a:ext uri="{FF2B5EF4-FFF2-40B4-BE49-F238E27FC236}">
                <a16:creationId xmlns:a16="http://schemas.microsoft.com/office/drawing/2014/main" id="{7B9019A2-08FB-4179-841B-7C2857382EAA}"/>
              </a:ext>
            </a:extLst>
          </p:cNvPr>
          <p:cNvSpPr txBox="1">
            <a:spLocks noGrp="1"/>
          </p:cNvSpPr>
          <p:nvPr>
            <p:ph type="body" sz="quarter" idx="246" hasCustomPrompt="1"/>
          </p:nvPr>
        </p:nvSpPr>
        <p:spPr>
          <a:xfrm>
            <a:off x="12540172" y="9306793"/>
            <a:ext cx="5116608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1828800">
              <a:lnSpc>
                <a:spcPct val="100000"/>
              </a:lnSpc>
              <a:buFontTx/>
              <a:buNone/>
              <a:defRPr sz="3600" b="1">
                <a:solidFill>
                  <a:srgbClr val="24ACC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fr-FR" dirty="0"/>
              <a:t>Prénom NOM</a:t>
            </a:r>
            <a:endParaRPr dirty="0"/>
          </a:p>
        </p:txBody>
      </p:sp>
      <p:sp>
        <p:nvSpPr>
          <p:cNvPr id="36" name="ENTREPRISE">
            <a:extLst>
              <a:ext uri="{FF2B5EF4-FFF2-40B4-BE49-F238E27FC236}">
                <a16:creationId xmlns:a16="http://schemas.microsoft.com/office/drawing/2014/main" id="{4BC4567D-21B8-4330-B60C-1A2D10EE6D0B}"/>
              </a:ext>
            </a:extLst>
          </p:cNvPr>
          <p:cNvSpPr txBox="1">
            <a:spLocks noGrp="1"/>
          </p:cNvSpPr>
          <p:nvPr>
            <p:ph type="body" sz="quarter" idx="247" hasCustomPrompt="1"/>
          </p:nvPr>
        </p:nvSpPr>
        <p:spPr>
          <a:xfrm>
            <a:off x="18475146" y="10111037"/>
            <a:ext cx="5116608" cy="75469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 defTabSz="1828800">
              <a:buFontTx/>
              <a:buNone/>
              <a:defRPr sz="3200" cap="all">
                <a:solidFill>
                  <a:srgbClr val="2F2E2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fr-FR" dirty="0"/>
              <a:t>Fonction - Entreprise</a:t>
            </a:r>
            <a:endParaRPr dirty="0"/>
          </a:p>
        </p:txBody>
      </p:sp>
      <p:sp>
        <p:nvSpPr>
          <p:cNvPr id="37" name="Prénom NOM">
            <a:extLst>
              <a:ext uri="{FF2B5EF4-FFF2-40B4-BE49-F238E27FC236}">
                <a16:creationId xmlns:a16="http://schemas.microsoft.com/office/drawing/2014/main" id="{8A5ADC81-DE3A-4A90-9D05-4EEC0496815C}"/>
              </a:ext>
            </a:extLst>
          </p:cNvPr>
          <p:cNvSpPr txBox="1">
            <a:spLocks noGrp="1"/>
          </p:cNvSpPr>
          <p:nvPr>
            <p:ph type="body" sz="quarter" idx="248" hasCustomPrompt="1"/>
          </p:nvPr>
        </p:nvSpPr>
        <p:spPr>
          <a:xfrm>
            <a:off x="18475146" y="9306793"/>
            <a:ext cx="5116608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1828800">
              <a:lnSpc>
                <a:spcPct val="100000"/>
              </a:lnSpc>
              <a:buFontTx/>
              <a:buNone/>
              <a:defRPr sz="3600" b="1">
                <a:solidFill>
                  <a:srgbClr val="24ACC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fr-FR" dirty="0"/>
              <a:t>Prénom NOM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332709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Caté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89D2E4-83FF-E14B-BE87-0BE7D117098E}"/>
              </a:ext>
            </a:extLst>
          </p:cNvPr>
          <p:cNvSpPr/>
          <p:nvPr userDrawn="1"/>
        </p:nvSpPr>
        <p:spPr>
          <a:xfrm>
            <a:off x="12073467" y="-1"/>
            <a:ext cx="12310533" cy="12852400"/>
          </a:xfrm>
          <a:prstGeom prst="rect">
            <a:avLst/>
          </a:prstGeom>
          <a:solidFill>
            <a:srgbClr val="F5F5F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482D4F-053F-9545-956B-9856C9859D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7BD116-0E0A-1545-AF6D-103BF54F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EC5971DF-E49E-B844-BE28-35919A605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08029" y="13097111"/>
            <a:ext cx="3017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1">
                <a:solidFill>
                  <a:srgbClr val="2F2E2F"/>
                </a:solidFill>
              </a:defRPr>
            </a:lvl1pPr>
          </a:lstStyle>
          <a:p>
            <a:fld id="{7959127D-6777-415F-A9CA-0F809748981E}" type="datetime1">
              <a:rPr lang="fr-FR" smtClean="0"/>
              <a:t>15/12/2023</a:t>
            </a:fld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B35CD3-79FF-6E4B-B94B-FA357159CE78}"/>
              </a:ext>
            </a:extLst>
          </p:cNvPr>
          <p:cNvSpPr/>
          <p:nvPr userDrawn="1"/>
        </p:nvSpPr>
        <p:spPr>
          <a:xfrm rot="1673112">
            <a:off x="12930341" y="1491095"/>
            <a:ext cx="10992612" cy="10992612"/>
          </a:xfrm>
          <a:prstGeom prst="rect">
            <a:avLst/>
          </a:prstGeom>
          <a:noFill/>
          <a:ln w="12700" cap="flat">
            <a:solidFill>
              <a:srgbClr val="24ACC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Espace réservé pour une image  6">
            <a:extLst>
              <a:ext uri="{FF2B5EF4-FFF2-40B4-BE49-F238E27FC236}">
                <a16:creationId xmlns:a16="http://schemas.microsoft.com/office/drawing/2014/main" id="{A900A883-5007-4C8F-A2E0-21CE1E3AE3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800020" y="268288"/>
            <a:ext cx="1333155" cy="1192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dirty="0" err="1"/>
              <a:t>Picto</a:t>
            </a:r>
            <a:r>
              <a:rPr lang="fr-FR" dirty="0"/>
              <a:t> bleu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84B84B2B-74E7-45A8-AA1F-3F5EA8CD23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84927" y="1882279"/>
            <a:ext cx="7618095" cy="995144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4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  <a:p>
            <a:r>
              <a:rPr lang="fr-FR" dirty="0"/>
              <a:t>Texte</a:t>
            </a:r>
          </a:p>
          <a:p>
            <a:r>
              <a:rPr lang="fr-FR" dirty="0"/>
              <a:t>Texte</a:t>
            </a:r>
          </a:p>
          <a:p>
            <a:r>
              <a:rPr lang="fr-FR" dirty="0"/>
              <a:t>Texte</a:t>
            </a:r>
          </a:p>
          <a:p>
            <a:r>
              <a:rPr lang="fr-FR" dirty="0"/>
              <a:t>Texte</a:t>
            </a:r>
          </a:p>
          <a:p>
            <a:r>
              <a:rPr lang="fr-FR" dirty="0"/>
              <a:t>Texte</a:t>
            </a:r>
          </a:p>
          <a:p>
            <a:r>
              <a:rPr lang="fr-FR" dirty="0"/>
              <a:t>Texte</a:t>
            </a:r>
          </a:p>
        </p:txBody>
      </p:sp>
      <p:sp>
        <p:nvSpPr>
          <p:cNvPr id="23" name="Titre 5">
            <a:extLst>
              <a:ext uri="{FF2B5EF4-FFF2-40B4-BE49-F238E27FC236}">
                <a16:creationId xmlns:a16="http://schemas.microsoft.com/office/drawing/2014/main" id="{FF5D1145-6015-42A9-AB6D-7898CDB5AC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0036" y="1302200"/>
            <a:ext cx="10111648" cy="1226780"/>
          </a:xfrm>
          <a:prstGeom prst="rect">
            <a:avLst/>
          </a:prstGeom>
        </p:spPr>
        <p:txBody>
          <a:bodyPr anchor="t"/>
          <a:lstStyle/>
          <a:p>
            <a:r>
              <a:rPr lang="fr-FR" dirty="0"/>
              <a:t>Modifiez le titre</a:t>
            </a:r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72B609FF-2068-4DAC-AB0B-F8F885CD4D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0036" y="2770827"/>
            <a:ext cx="10111648" cy="90628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3600">
                <a:solidFill>
                  <a:srgbClr val="2F2E2F"/>
                </a:solidFill>
              </a:defRPr>
            </a:lvl1pPr>
          </a:lstStyle>
          <a:p>
            <a:r>
              <a:rPr lang="fr-FR" dirty="0"/>
              <a:t>Texte</a:t>
            </a:r>
          </a:p>
          <a:p>
            <a:r>
              <a:rPr lang="fr-FR" dirty="0"/>
              <a:t>Texte</a:t>
            </a:r>
          </a:p>
          <a:p>
            <a:r>
              <a:rPr lang="fr-FR" dirty="0"/>
              <a:t>Texte</a:t>
            </a:r>
          </a:p>
          <a:p>
            <a:r>
              <a:rPr lang="fr-FR" dirty="0"/>
              <a:t>Texte</a:t>
            </a:r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997B0E56-6337-4E5E-A168-0342A359E7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074" y="1585094"/>
            <a:ext cx="725973" cy="61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3422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E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1A414D3-8009-474D-B3DC-4D3FF314B0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F06E49-83E9-1541-95CA-CCF8DFDAA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C06FAC07-6614-8440-AB0D-F1092C4E75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08029" y="13097111"/>
            <a:ext cx="3017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1">
                <a:solidFill>
                  <a:srgbClr val="2F2E2F"/>
                </a:solidFill>
              </a:defRPr>
            </a:lvl1pPr>
          </a:lstStyle>
          <a:p>
            <a:fld id="{1E826701-6295-472E-95FA-3BCC03616825}" type="datetime1">
              <a:rPr lang="fr-FR" smtClean="0"/>
              <a:t>15/12/2023</a:t>
            </a:fld>
            <a:endParaRPr lang="fr-FR" dirty="0"/>
          </a:p>
        </p:txBody>
      </p:sp>
      <p:sp>
        <p:nvSpPr>
          <p:cNvPr id="12" name="Rectangle aux angles arrondis">
            <a:extLst>
              <a:ext uri="{FF2B5EF4-FFF2-40B4-BE49-F238E27FC236}">
                <a16:creationId xmlns:a16="http://schemas.microsoft.com/office/drawing/2014/main" id="{CAB456FD-53CB-C146-A5C7-CB9948E0F8CE}"/>
              </a:ext>
            </a:extLst>
          </p:cNvPr>
          <p:cNvSpPr/>
          <p:nvPr userDrawn="1"/>
        </p:nvSpPr>
        <p:spPr>
          <a:xfrm>
            <a:off x="718471" y="9977590"/>
            <a:ext cx="10661143" cy="2008938"/>
          </a:xfrm>
          <a:prstGeom prst="roundRect">
            <a:avLst>
              <a:gd name="adj" fmla="val 8789"/>
            </a:avLst>
          </a:prstGeom>
          <a:solidFill>
            <a:srgbClr val="F5F5F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 sz="3200" b="0" i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26E44F-3262-6046-B4F0-B7D8E654CBDD}"/>
              </a:ext>
            </a:extLst>
          </p:cNvPr>
          <p:cNvSpPr/>
          <p:nvPr userDrawn="1"/>
        </p:nvSpPr>
        <p:spPr>
          <a:xfrm>
            <a:off x="421454" y="10610692"/>
            <a:ext cx="698421" cy="662359"/>
          </a:xfrm>
          <a:prstGeom prst="rect">
            <a:avLst/>
          </a:prstGeom>
          <a:solidFill>
            <a:srgbClr val="FC992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89040B16-23D9-FB44-9783-F779A2C8A1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691" y="10790602"/>
            <a:ext cx="392746" cy="332323"/>
          </a:xfrm>
          <a:prstGeom prst="rect">
            <a:avLst/>
          </a:prstGeom>
        </p:spPr>
      </p:pic>
      <p:sp>
        <p:nvSpPr>
          <p:cNvPr id="18" name="Titre 5">
            <a:extLst>
              <a:ext uri="{FF2B5EF4-FFF2-40B4-BE49-F238E27FC236}">
                <a16:creationId xmlns:a16="http://schemas.microsoft.com/office/drawing/2014/main" id="{846493AA-97A9-4545-9FA1-9355B6F8A2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9665" y="1521242"/>
            <a:ext cx="9675797" cy="102735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titre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070FA822-E50C-594C-AB46-52B9947FE7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0144" y="2440707"/>
            <a:ext cx="9675832" cy="609132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FontTx/>
              <a:buNone/>
              <a:defRPr sz="3200" b="1">
                <a:solidFill>
                  <a:srgbClr val="24ACC2"/>
                </a:solidFill>
              </a:defRPr>
            </a:lvl1pPr>
            <a:lvl2pPr>
              <a:defRPr sz="3000">
                <a:solidFill>
                  <a:srgbClr val="24ACC2"/>
                </a:solidFill>
              </a:defRPr>
            </a:lvl2pPr>
            <a:lvl3pPr>
              <a:defRPr sz="3000">
                <a:solidFill>
                  <a:srgbClr val="24ACC2"/>
                </a:solidFill>
              </a:defRPr>
            </a:lvl3pPr>
            <a:lvl4pPr>
              <a:defRPr sz="3000">
                <a:solidFill>
                  <a:srgbClr val="24ACC2"/>
                </a:solidFill>
              </a:defRPr>
            </a:lvl4pPr>
            <a:lvl5pPr>
              <a:defRPr sz="3000">
                <a:solidFill>
                  <a:srgbClr val="24ACC2"/>
                </a:solidFill>
              </a:defRPr>
            </a:lvl5pPr>
          </a:lstStyle>
          <a:p>
            <a:pPr lvl="0"/>
            <a:r>
              <a:rPr lang="fr-FR" dirty="0"/>
              <a:t>Modifiez le sous titre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5C24055F-9AA4-6440-B87D-2803D4CB00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0144" y="3256404"/>
            <a:ext cx="9675318" cy="621994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3600">
                <a:solidFill>
                  <a:srgbClr val="2F2E2F"/>
                </a:solidFill>
              </a:defRPr>
            </a:lvl1pPr>
            <a:lvl2pPr marL="635000" indent="0" algn="l">
              <a:buFontTx/>
              <a:buNone/>
              <a:defRPr sz="2600">
                <a:solidFill>
                  <a:srgbClr val="626262"/>
                </a:solidFill>
              </a:defRPr>
            </a:lvl2pPr>
            <a:lvl3pPr marL="1270000" indent="0" algn="l">
              <a:buFontTx/>
              <a:buNone/>
              <a:defRPr sz="2600">
                <a:solidFill>
                  <a:srgbClr val="626262"/>
                </a:solidFill>
              </a:defRPr>
            </a:lvl3pPr>
            <a:lvl4pPr marL="1905000" indent="0" algn="l">
              <a:buFontTx/>
              <a:buNone/>
              <a:defRPr sz="2600">
                <a:solidFill>
                  <a:srgbClr val="626262"/>
                </a:solidFill>
              </a:defRPr>
            </a:lvl4pPr>
            <a:lvl5pPr marL="2540000" indent="0" algn="l">
              <a:buFontTx/>
              <a:buNone/>
              <a:defRPr sz="2600">
                <a:solidFill>
                  <a:srgbClr val="626262"/>
                </a:solidFill>
              </a:defRPr>
            </a:lvl5pPr>
          </a:lstStyle>
          <a:p>
            <a:pPr lvl="0"/>
            <a:r>
              <a:rPr lang="fr-FR" dirty="0"/>
              <a:t>Cliquez pour modifier le texte</a:t>
            </a:r>
          </a:p>
          <a:p>
            <a:pPr lvl="0"/>
            <a:endParaRPr lang="fr-FR" dirty="0"/>
          </a:p>
        </p:txBody>
      </p:sp>
      <p:sp>
        <p:nvSpPr>
          <p:cNvPr id="28" name="Espace réservé du texte 26">
            <a:extLst>
              <a:ext uri="{FF2B5EF4-FFF2-40B4-BE49-F238E27FC236}">
                <a16:creationId xmlns:a16="http://schemas.microsoft.com/office/drawing/2014/main" id="{5188937E-CB84-5947-97F7-92F8847DCA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0144" y="10281501"/>
            <a:ext cx="9467498" cy="139924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3600">
                <a:solidFill>
                  <a:srgbClr val="2F2E2F"/>
                </a:solidFill>
              </a:defRPr>
            </a:lvl1pPr>
            <a:lvl2pPr marL="635000" indent="0" algn="l">
              <a:buFontTx/>
              <a:buNone/>
              <a:defRPr sz="2600">
                <a:solidFill>
                  <a:srgbClr val="626262"/>
                </a:solidFill>
              </a:defRPr>
            </a:lvl2pPr>
            <a:lvl3pPr marL="1270000" indent="0" algn="l">
              <a:buFontTx/>
              <a:buNone/>
              <a:defRPr sz="2600">
                <a:solidFill>
                  <a:srgbClr val="626262"/>
                </a:solidFill>
              </a:defRPr>
            </a:lvl3pPr>
            <a:lvl4pPr marL="1905000" indent="0" algn="l">
              <a:buFontTx/>
              <a:buNone/>
              <a:defRPr sz="2600">
                <a:solidFill>
                  <a:srgbClr val="626262"/>
                </a:solidFill>
              </a:defRPr>
            </a:lvl4pPr>
            <a:lvl5pPr marL="2540000" indent="0" algn="l">
              <a:buFontTx/>
              <a:buNone/>
              <a:defRPr sz="2600">
                <a:solidFill>
                  <a:srgbClr val="626262"/>
                </a:solidFill>
              </a:defRPr>
            </a:lvl5pPr>
          </a:lstStyle>
          <a:p>
            <a:pPr lvl="0"/>
            <a:r>
              <a:rPr lang="fr-FR" dirty="0"/>
              <a:t>Cliquez pour modifier le texte</a:t>
            </a:r>
          </a:p>
          <a:p>
            <a:pPr lvl="0"/>
            <a:endParaRPr lang="fr-FR" dirty="0"/>
          </a:p>
        </p:txBody>
      </p:sp>
      <p:sp>
        <p:nvSpPr>
          <p:cNvPr id="17" name="Espace réservé du contenu 6">
            <a:extLst>
              <a:ext uri="{FF2B5EF4-FFF2-40B4-BE49-F238E27FC236}">
                <a16:creationId xmlns:a16="http://schemas.microsoft.com/office/drawing/2014/main" id="{707472F7-DBB0-4A2B-96CA-F9101759F64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1960738" y="1701800"/>
            <a:ext cx="12192000" cy="10276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2F2E2F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230A72FA-FEBE-453B-9070-2564DDA90CA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800020" y="268288"/>
            <a:ext cx="1333155" cy="1192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dirty="0" err="1"/>
              <a:t>Picto</a:t>
            </a:r>
            <a:r>
              <a:rPr lang="fr-FR" dirty="0"/>
              <a:t> bleu</a:t>
            </a:r>
          </a:p>
        </p:txBody>
      </p:sp>
      <p:pic>
        <p:nvPicPr>
          <p:cNvPr id="21" name="Graphique 20">
            <a:extLst>
              <a:ext uri="{FF2B5EF4-FFF2-40B4-BE49-F238E27FC236}">
                <a16:creationId xmlns:a16="http://schemas.microsoft.com/office/drawing/2014/main" id="{F2567076-ACAA-4353-8BE5-5A5F634B98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074" y="1753535"/>
            <a:ext cx="725973" cy="61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7294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9646E56-E2A0-4E53-B36B-F1A946C8B59C}"/>
              </a:ext>
            </a:extLst>
          </p:cNvPr>
          <p:cNvSpPr/>
          <p:nvPr userDrawn="1"/>
        </p:nvSpPr>
        <p:spPr>
          <a:xfrm>
            <a:off x="1766068" y="643"/>
            <a:ext cx="11582400" cy="209550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3" name="TextBox 11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7758033" y="9840951"/>
            <a:ext cx="13114140" cy="1095362"/>
          </a:xfrm>
          <a:prstGeom prst="rect">
            <a:avLst/>
          </a:prstGeom>
        </p:spPr>
        <p:txBody>
          <a:bodyPr wrap="square" lIns="91439" tIns="91439" rIns="91439" bIns="91439" anchor="ctr">
            <a:spAutoFit/>
          </a:bodyPr>
          <a:lstStyle>
            <a:lvl1pPr marL="0" indent="0">
              <a:buSzTx/>
              <a:buNone/>
              <a:defRPr sz="4400" b="1">
                <a:solidFill>
                  <a:srgbClr val="2F2E2F"/>
                </a:solidFill>
              </a:defRPr>
            </a:lvl1pPr>
          </a:lstStyle>
          <a:p>
            <a:r>
              <a:rPr lang="fr-FR" dirty="0"/>
              <a:t>Prénom NOM</a:t>
            </a:r>
            <a:endParaRPr dirty="0"/>
          </a:p>
        </p:txBody>
      </p:sp>
      <p:sp>
        <p:nvSpPr>
          <p:cNvPr id="17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36F87AD-AEAA-EE4A-9D1D-2C9CD86836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2633" cy="12841357"/>
          </a:xfrm>
          <a:prstGeom prst="rect">
            <a:avLst/>
          </a:prstGeom>
        </p:spPr>
      </p:pic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924FD909-7306-824F-AAD3-DB825A0A3C3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20108029" y="13097111"/>
            <a:ext cx="3017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1">
                <a:solidFill>
                  <a:srgbClr val="2F2E2F"/>
                </a:solidFill>
              </a:defRPr>
            </a:lvl1pPr>
          </a:lstStyle>
          <a:p>
            <a:fld id="{D1CAE3B6-07E2-4307-AA22-C11F8BA62D10}" type="datetime1">
              <a:rPr lang="fr-FR" smtClean="0"/>
              <a:t>15/12/2023</a:t>
            </a:fld>
            <a:endParaRPr lang="fr-FR" dirty="0"/>
          </a:p>
        </p:txBody>
      </p:sp>
      <p:sp>
        <p:nvSpPr>
          <p:cNvPr id="11" name="Titre de la page">
            <a:extLst>
              <a:ext uri="{FF2B5EF4-FFF2-40B4-BE49-F238E27FC236}">
                <a16:creationId xmlns:a16="http://schemas.microsoft.com/office/drawing/2014/main" id="{FBA9FB23-27B2-7441-821A-56E368FD7CC7}"/>
              </a:ext>
            </a:extLst>
          </p:cNvPr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7758032" y="2589638"/>
            <a:ext cx="13114141" cy="701730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Tx/>
              <a:buNone/>
              <a:defRPr sz="9000" b="1">
                <a:solidFill>
                  <a:srgbClr val="24ACC2"/>
                </a:solidFill>
              </a:defRPr>
            </a:lvl1pPr>
          </a:lstStyle>
          <a:p>
            <a:r>
              <a:rPr lang="en" dirty="0"/>
              <a:t>My personal ambition remains the same - to be creative, to be modern, to stay one step ahead, to enjoy life.</a:t>
            </a:r>
            <a:endParaRPr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8BE16C1-1F44-DC4B-BB3C-ED382C06CA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16" y="2034209"/>
            <a:ext cx="1562652" cy="156265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E22006E-FB72-9C4F-8DA1-6935B79E95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106054" y="8423177"/>
            <a:ext cx="1562652" cy="1562652"/>
          </a:xfrm>
          <a:prstGeom prst="rect">
            <a:avLst/>
          </a:prstGeom>
        </p:spPr>
      </p:pic>
      <p:sp>
        <p:nvSpPr>
          <p:cNvPr id="12" name="Espace réservé pour une image  6">
            <a:extLst>
              <a:ext uri="{FF2B5EF4-FFF2-40B4-BE49-F238E27FC236}">
                <a16:creationId xmlns:a16="http://schemas.microsoft.com/office/drawing/2014/main" id="{C8499136-D70B-4675-886D-36B6102BF0C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800020" y="268288"/>
            <a:ext cx="1333155" cy="1192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dirty="0" err="1"/>
              <a:t>Picto</a:t>
            </a:r>
            <a:r>
              <a:rPr lang="fr-FR" dirty="0"/>
              <a:t> bleu</a:t>
            </a:r>
          </a:p>
        </p:txBody>
      </p:sp>
      <p:sp>
        <p:nvSpPr>
          <p:cNvPr id="13" name="Espace réservé du pied de page 3">
            <a:extLst>
              <a:ext uri="{FF2B5EF4-FFF2-40B4-BE49-F238E27FC236}">
                <a16:creationId xmlns:a16="http://schemas.microsoft.com/office/drawing/2014/main" id="{0076C792-960C-4A31-A5B0-AB8BE0B90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53183" y="13022242"/>
            <a:ext cx="8892209" cy="480661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844796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ES - 02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EA0C57D-A784-C14D-9782-004780585E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8DD25B4-F0D3-B84E-8777-9E600463F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3A88728-8EBD-6B46-B960-B6F71B77A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08029" y="13097111"/>
            <a:ext cx="3017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1">
                <a:solidFill>
                  <a:srgbClr val="2F2E2F"/>
                </a:solidFill>
              </a:defRPr>
            </a:lvl1pPr>
          </a:lstStyle>
          <a:p>
            <a:fld id="{1026D03E-F82A-41EE-80F7-30180A6D754E}" type="datetime1">
              <a:rPr lang="fr-FR" smtClean="0"/>
              <a:t>15/12/2023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2B90D9-C264-0147-ABEE-1D9D227D8D6A}"/>
              </a:ext>
            </a:extLst>
          </p:cNvPr>
          <p:cNvSpPr/>
          <p:nvPr userDrawn="1"/>
        </p:nvSpPr>
        <p:spPr>
          <a:xfrm>
            <a:off x="2055368" y="4597734"/>
            <a:ext cx="5801047" cy="5801047"/>
          </a:xfrm>
          <a:prstGeom prst="rect">
            <a:avLst/>
          </a:prstGeom>
          <a:solidFill>
            <a:srgbClr val="2F2E2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EC61EF-1B68-F846-B107-1F56BEF5C589}"/>
              </a:ext>
            </a:extLst>
          </p:cNvPr>
          <p:cNvSpPr/>
          <p:nvPr userDrawn="1"/>
        </p:nvSpPr>
        <p:spPr>
          <a:xfrm>
            <a:off x="7938397" y="3376246"/>
            <a:ext cx="2860431" cy="286043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AC84DE-8683-DB40-AFBD-5A4ABB4A61BE}"/>
              </a:ext>
            </a:extLst>
          </p:cNvPr>
          <p:cNvSpPr/>
          <p:nvPr userDrawn="1"/>
        </p:nvSpPr>
        <p:spPr>
          <a:xfrm>
            <a:off x="7938397" y="6340308"/>
            <a:ext cx="2860431" cy="2860431"/>
          </a:xfrm>
          <a:prstGeom prst="rect">
            <a:avLst/>
          </a:prstGeom>
          <a:solidFill>
            <a:srgbClr val="BCBBB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256227-0472-514C-90B9-AD76B1B53750}"/>
              </a:ext>
            </a:extLst>
          </p:cNvPr>
          <p:cNvSpPr/>
          <p:nvPr userDrawn="1"/>
        </p:nvSpPr>
        <p:spPr>
          <a:xfrm>
            <a:off x="10893468" y="3376246"/>
            <a:ext cx="5801047" cy="5801047"/>
          </a:xfrm>
          <a:prstGeom prst="rect">
            <a:avLst/>
          </a:prstGeom>
          <a:solidFill>
            <a:srgbClr val="24ACC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A60F4F-403E-5549-AD29-601EC67C19AF}"/>
              </a:ext>
            </a:extLst>
          </p:cNvPr>
          <p:cNvSpPr/>
          <p:nvPr userDrawn="1"/>
        </p:nvSpPr>
        <p:spPr>
          <a:xfrm>
            <a:off x="7938397" y="9288328"/>
            <a:ext cx="4858271" cy="2860431"/>
          </a:xfrm>
          <a:prstGeom prst="rect">
            <a:avLst/>
          </a:prstGeom>
          <a:solidFill>
            <a:srgbClr val="24ACC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48C955-4711-7043-9DC0-69CCA37D2208}"/>
              </a:ext>
            </a:extLst>
          </p:cNvPr>
          <p:cNvSpPr/>
          <p:nvPr userDrawn="1"/>
        </p:nvSpPr>
        <p:spPr>
          <a:xfrm>
            <a:off x="16777597" y="7770446"/>
            <a:ext cx="2860431" cy="2860431"/>
          </a:xfrm>
          <a:prstGeom prst="rect">
            <a:avLst/>
          </a:prstGeom>
          <a:solidFill>
            <a:srgbClr val="FC992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F73A549A-5715-0B43-AED6-4C19481CA9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63825" y="5785541"/>
            <a:ext cx="4711700" cy="177183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ts val="13200"/>
              </a:lnSpc>
              <a:buNone/>
              <a:defRPr sz="15000" b="1">
                <a:solidFill>
                  <a:srgbClr val="F5F5F5"/>
                </a:solidFill>
              </a:defRPr>
            </a:lvl1pPr>
          </a:lstStyle>
          <a:p>
            <a:r>
              <a:rPr lang="fr-FR" dirty="0"/>
              <a:t>000</a:t>
            </a:r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6C913D71-C015-1342-8D9D-BD50CAA7A3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3825" y="7557380"/>
            <a:ext cx="4711700" cy="147099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ts val="4900"/>
              </a:lnSpc>
              <a:buNone/>
              <a:defRPr sz="5000" b="1">
                <a:solidFill>
                  <a:srgbClr val="F5F5F5"/>
                </a:solidFill>
              </a:defRPr>
            </a:lvl1pPr>
          </a:lstStyle>
          <a:p>
            <a:r>
              <a:rPr lang="fr-FR" dirty="0"/>
              <a:t>Petite indication sur 1 ou 2 lignes</a:t>
            </a:r>
          </a:p>
        </p:txBody>
      </p:sp>
      <p:sp>
        <p:nvSpPr>
          <p:cNvPr id="22" name="Espace réservé du texte 19">
            <a:extLst>
              <a:ext uri="{FF2B5EF4-FFF2-40B4-BE49-F238E27FC236}">
                <a16:creationId xmlns:a16="http://schemas.microsoft.com/office/drawing/2014/main" id="{470290BE-9CAA-874A-9CA0-A4398FF8A3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79334" y="4597734"/>
            <a:ext cx="4711700" cy="177183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ts val="13200"/>
              </a:lnSpc>
              <a:buNone/>
              <a:defRPr sz="15000" b="1">
                <a:solidFill>
                  <a:srgbClr val="F5F5F5"/>
                </a:solidFill>
              </a:defRPr>
            </a:lvl1pPr>
          </a:lstStyle>
          <a:p>
            <a:r>
              <a:rPr lang="fr-FR" dirty="0"/>
              <a:t>000</a:t>
            </a:r>
          </a:p>
        </p:txBody>
      </p:sp>
      <p:sp>
        <p:nvSpPr>
          <p:cNvPr id="23" name="Espace réservé du texte 19">
            <a:extLst>
              <a:ext uri="{FF2B5EF4-FFF2-40B4-BE49-F238E27FC236}">
                <a16:creationId xmlns:a16="http://schemas.microsoft.com/office/drawing/2014/main" id="{FEE81C21-E265-9047-B54F-02FBD03D1A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79334" y="6369573"/>
            <a:ext cx="4711700" cy="147099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ts val="4900"/>
              </a:lnSpc>
              <a:buNone/>
              <a:defRPr sz="5000" b="1">
                <a:solidFill>
                  <a:srgbClr val="F5F5F5"/>
                </a:solidFill>
              </a:defRPr>
            </a:lvl1pPr>
          </a:lstStyle>
          <a:p>
            <a:r>
              <a:rPr lang="fr-FR" dirty="0"/>
              <a:t>Petite indication sur 1 ou 2 lignes</a:t>
            </a:r>
          </a:p>
        </p:txBody>
      </p:sp>
      <p:sp>
        <p:nvSpPr>
          <p:cNvPr id="24" name="Espace réservé du texte 19">
            <a:extLst>
              <a:ext uri="{FF2B5EF4-FFF2-40B4-BE49-F238E27FC236}">
                <a16:creationId xmlns:a16="http://schemas.microsoft.com/office/drawing/2014/main" id="{BA4793E7-7E63-974D-808D-9FBB6BDC92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0517" y="9787278"/>
            <a:ext cx="4711700" cy="114309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ts val="10000"/>
              </a:lnSpc>
              <a:buNone/>
              <a:defRPr sz="10000" b="1">
                <a:solidFill>
                  <a:srgbClr val="F5F5F5"/>
                </a:solidFill>
              </a:defRPr>
            </a:lvl1pPr>
          </a:lstStyle>
          <a:p>
            <a:r>
              <a:rPr lang="fr-FR" dirty="0"/>
              <a:t>000</a:t>
            </a:r>
          </a:p>
        </p:txBody>
      </p:sp>
      <p:sp>
        <p:nvSpPr>
          <p:cNvPr id="25" name="Espace réservé du texte 19">
            <a:extLst>
              <a:ext uri="{FF2B5EF4-FFF2-40B4-BE49-F238E27FC236}">
                <a16:creationId xmlns:a16="http://schemas.microsoft.com/office/drawing/2014/main" id="{9EC2E755-329E-404A-ADCE-68DBF8C51E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0517" y="10951849"/>
            <a:ext cx="4711700" cy="793915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ts val="2700"/>
              </a:lnSpc>
              <a:buNone/>
              <a:defRPr sz="3000" b="1">
                <a:solidFill>
                  <a:srgbClr val="F5F5F5"/>
                </a:solidFill>
              </a:defRPr>
            </a:lvl1pPr>
          </a:lstStyle>
          <a:p>
            <a:r>
              <a:rPr lang="fr-FR" dirty="0"/>
              <a:t>Petite indication </a:t>
            </a:r>
            <a:br>
              <a:rPr lang="fr-FR" dirty="0"/>
            </a:br>
            <a:r>
              <a:rPr lang="fr-FR" dirty="0"/>
              <a:t>sur 1 ou 2 lignes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E4C363-C19D-294A-887E-C4CBBC5D41F8}"/>
              </a:ext>
            </a:extLst>
          </p:cNvPr>
          <p:cNvSpPr/>
          <p:nvPr userDrawn="1"/>
        </p:nvSpPr>
        <p:spPr>
          <a:xfrm>
            <a:off x="16804101" y="4815720"/>
            <a:ext cx="4858271" cy="286043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Espace réservé du texte 19">
            <a:extLst>
              <a:ext uri="{FF2B5EF4-FFF2-40B4-BE49-F238E27FC236}">
                <a16:creationId xmlns:a16="http://schemas.microsoft.com/office/drawing/2014/main" id="{59DA89A0-89ED-AA48-A58E-8ADE85F32C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886221" y="5314670"/>
            <a:ext cx="4711700" cy="114309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ts val="10000"/>
              </a:lnSpc>
              <a:buNone/>
              <a:defRPr sz="10000" b="1">
                <a:solidFill>
                  <a:srgbClr val="24ACC2"/>
                </a:solidFill>
              </a:defRPr>
            </a:lvl1pPr>
          </a:lstStyle>
          <a:p>
            <a:r>
              <a:rPr lang="fr-FR" dirty="0"/>
              <a:t>000</a:t>
            </a:r>
          </a:p>
        </p:txBody>
      </p:sp>
      <p:sp>
        <p:nvSpPr>
          <p:cNvPr id="29" name="Espace réservé du texte 19">
            <a:extLst>
              <a:ext uri="{FF2B5EF4-FFF2-40B4-BE49-F238E27FC236}">
                <a16:creationId xmlns:a16="http://schemas.microsoft.com/office/drawing/2014/main" id="{0904053B-4F31-D94B-988B-23506867E8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886221" y="6479241"/>
            <a:ext cx="4711700" cy="793915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ts val="2700"/>
              </a:lnSpc>
              <a:buNone/>
              <a:defRPr sz="3000" b="1">
                <a:solidFill>
                  <a:srgbClr val="626262"/>
                </a:solidFill>
              </a:defRPr>
            </a:lvl1pPr>
          </a:lstStyle>
          <a:p>
            <a:r>
              <a:rPr lang="fr-FR" dirty="0"/>
              <a:t>Petite indication </a:t>
            </a:r>
            <a:br>
              <a:rPr lang="fr-FR" dirty="0"/>
            </a:br>
            <a:r>
              <a:rPr lang="fr-FR" dirty="0"/>
              <a:t>sur 1 ou 2 lignes</a:t>
            </a:r>
          </a:p>
        </p:txBody>
      </p:sp>
      <p:sp>
        <p:nvSpPr>
          <p:cNvPr id="30" name="Espace réservé du texte 19">
            <a:extLst>
              <a:ext uri="{FF2B5EF4-FFF2-40B4-BE49-F238E27FC236}">
                <a16:creationId xmlns:a16="http://schemas.microsoft.com/office/drawing/2014/main" id="{76417EB1-D548-2941-8A6E-3C3A09F5359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804101" y="8236774"/>
            <a:ext cx="2835621" cy="114309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ts val="10000"/>
              </a:lnSpc>
              <a:buNone/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000</a:t>
            </a:r>
          </a:p>
        </p:txBody>
      </p:sp>
      <p:sp>
        <p:nvSpPr>
          <p:cNvPr id="31" name="Espace réservé du texte 19">
            <a:extLst>
              <a:ext uri="{FF2B5EF4-FFF2-40B4-BE49-F238E27FC236}">
                <a16:creationId xmlns:a16="http://schemas.microsoft.com/office/drawing/2014/main" id="{23E79030-BFAF-374C-9E2B-24B356F5BB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804101" y="9401345"/>
            <a:ext cx="2835621" cy="793915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ts val="2700"/>
              </a:lnSpc>
              <a:buNone/>
              <a:defRPr sz="2400" b="1">
                <a:solidFill>
                  <a:srgbClr val="F5F5F5"/>
                </a:solidFill>
              </a:defRPr>
            </a:lvl1pPr>
          </a:lstStyle>
          <a:p>
            <a:r>
              <a:rPr lang="fr-FR" dirty="0"/>
              <a:t>Petite indication </a:t>
            </a:r>
            <a:br>
              <a:rPr lang="fr-FR" dirty="0"/>
            </a:br>
            <a:r>
              <a:rPr lang="fr-FR" dirty="0"/>
              <a:t>sur 1 ou 2 lignes</a:t>
            </a:r>
          </a:p>
        </p:txBody>
      </p:sp>
      <p:sp>
        <p:nvSpPr>
          <p:cNvPr id="32" name="Espace réservé du texte 19">
            <a:extLst>
              <a:ext uri="{FF2B5EF4-FFF2-40B4-BE49-F238E27FC236}">
                <a16:creationId xmlns:a16="http://schemas.microsoft.com/office/drawing/2014/main" id="{F245E22A-195C-A44B-9A6A-61D98161DA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78154" y="3843677"/>
            <a:ext cx="2835621" cy="114309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ts val="10000"/>
              </a:lnSpc>
              <a:buNone/>
              <a:defRPr sz="8000" b="1">
                <a:solidFill>
                  <a:srgbClr val="24ACC2"/>
                </a:solidFill>
              </a:defRPr>
            </a:lvl1pPr>
          </a:lstStyle>
          <a:p>
            <a:r>
              <a:rPr lang="fr-FR" dirty="0"/>
              <a:t>000</a:t>
            </a:r>
          </a:p>
        </p:txBody>
      </p:sp>
      <p:sp>
        <p:nvSpPr>
          <p:cNvPr id="33" name="Espace réservé du texte 19">
            <a:extLst>
              <a:ext uri="{FF2B5EF4-FFF2-40B4-BE49-F238E27FC236}">
                <a16:creationId xmlns:a16="http://schemas.microsoft.com/office/drawing/2014/main" id="{C2AA9A56-CEFF-3A49-B65C-4EC95CB761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78154" y="5008248"/>
            <a:ext cx="2835621" cy="793915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ts val="2700"/>
              </a:lnSpc>
              <a:buNone/>
              <a:defRPr sz="2400" b="1">
                <a:solidFill>
                  <a:srgbClr val="2F2E2F"/>
                </a:solidFill>
              </a:defRPr>
            </a:lvl1pPr>
          </a:lstStyle>
          <a:p>
            <a:r>
              <a:rPr lang="fr-FR" dirty="0"/>
              <a:t>Petite indication </a:t>
            </a:r>
            <a:br>
              <a:rPr lang="fr-FR" dirty="0"/>
            </a:br>
            <a:r>
              <a:rPr lang="fr-FR" dirty="0"/>
              <a:t>sur 1 ou 2 lignes</a:t>
            </a:r>
          </a:p>
        </p:txBody>
      </p:sp>
      <p:sp>
        <p:nvSpPr>
          <p:cNvPr id="34" name="Espace réservé du texte 19">
            <a:extLst>
              <a:ext uri="{FF2B5EF4-FFF2-40B4-BE49-F238E27FC236}">
                <a16:creationId xmlns:a16="http://schemas.microsoft.com/office/drawing/2014/main" id="{04FD4381-E63E-E746-A16F-B4646DA021D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78154" y="6825416"/>
            <a:ext cx="2835621" cy="114309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ts val="10000"/>
              </a:lnSpc>
              <a:buNone/>
              <a:defRPr sz="8000" b="1">
                <a:solidFill>
                  <a:srgbClr val="F5F5F5"/>
                </a:solidFill>
              </a:defRPr>
            </a:lvl1pPr>
          </a:lstStyle>
          <a:p>
            <a:r>
              <a:rPr lang="fr-FR" dirty="0"/>
              <a:t>000</a:t>
            </a:r>
          </a:p>
        </p:txBody>
      </p:sp>
      <p:sp>
        <p:nvSpPr>
          <p:cNvPr id="35" name="Espace réservé du texte 19">
            <a:extLst>
              <a:ext uri="{FF2B5EF4-FFF2-40B4-BE49-F238E27FC236}">
                <a16:creationId xmlns:a16="http://schemas.microsoft.com/office/drawing/2014/main" id="{64DA365F-69EB-9E43-B5E2-281A52ADB6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78154" y="7989987"/>
            <a:ext cx="2835621" cy="793915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ts val="2700"/>
              </a:lnSpc>
              <a:buNone/>
              <a:defRPr sz="2400" b="1">
                <a:solidFill>
                  <a:srgbClr val="2F2E2F"/>
                </a:solidFill>
              </a:defRPr>
            </a:lvl1pPr>
          </a:lstStyle>
          <a:p>
            <a:r>
              <a:rPr lang="fr-FR" dirty="0"/>
              <a:t>Petite indication </a:t>
            </a:r>
            <a:br>
              <a:rPr lang="fr-FR" dirty="0"/>
            </a:br>
            <a:r>
              <a:rPr lang="fr-FR" dirty="0"/>
              <a:t>sur 1 ou 2 lignes</a:t>
            </a:r>
          </a:p>
        </p:txBody>
      </p:sp>
      <p:sp>
        <p:nvSpPr>
          <p:cNvPr id="37" name="Espace réservé pour une image  6">
            <a:extLst>
              <a:ext uri="{FF2B5EF4-FFF2-40B4-BE49-F238E27FC236}">
                <a16:creationId xmlns:a16="http://schemas.microsoft.com/office/drawing/2014/main" id="{0A5A34F2-1DF1-4903-BE4F-87E4DCDE457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2800020" y="268288"/>
            <a:ext cx="1333155" cy="1192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dirty="0" err="1"/>
              <a:t>Picto</a:t>
            </a:r>
            <a:r>
              <a:rPr lang="fr-FR" dirty="0"/>
              <a:t> bleu</a:t>
            </a:r>
          </a:p>
        </p:txBody>
      </p:sp>
      <p:sp>
        <p:nvSpPr>
          <p:cNvPr id="36" name="Titre 5">
            <a:extLst>
              <a:ext uri="{FF2B5EF4-FFF2-40B4-BE49-F238E27FC236}">
                <a16:creationId xmlns:a16="http://schemas.microsoft.com/office/drawing/2014/main" id="{088389EA-6161-42ED-9147-15C0BD701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0818" y="1150875"/>
            <a:ext cx="21356782" cy="167502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titre</a:t>
            </a:r>
          </a:p>
        </p:txBody>
      </p:sp>
      <p:pic>
        <p:nvPicPr>
          <p:cNvPr id="38" name="Graphique 37">
            <a:extLst>
              <a:ext uri="{FF2B5EF4-FFF2-40B4-BE49-F238E27FC236}">
                <a16:creationId xmlns:a16="http://schemas.microsoft.com/office/drawing/2014/main" id="{CE100985-922C-4DDB-BDF9-B34F1D28F1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011" y="1729472"/>
            <a:ext cx="725973" cy="61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9622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5706FD-E306-DF46-B060-B19194E0AD57}"/>
              </a:ext>
            </a:extLst>
          </p:cNvPr>
          <p:cNvSpPr/>
          <p:nvPr userDrawn="1"/>
        </p:nvSpPr>
        <p:spPr>
          <a:xfrm>
            <a:off x="0" y="3996267"/>
            <a:ext cx="24383999" cy="8873066"/>
          </a:xfrm>
          <a:prstGeom prst="rect">
            <a:avLst/>
          </a:prstGeom>
          <a:solidFill>
            <a:srgbClr val="2F2E2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D78D0B-2916-BB45-BACF-660AA9F34C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0E354E4-5DB9-384C-A249-D8F6B4BB9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Mackbook-Air11.png" descr="Mackbook-Air11.png">
            <a:extLst>
              <a:ext uri="{FF2B5EF4-FFF2-40B4-BE49-F238E27FC236}">
                <a16:creationId xmlns:a16="http://schemas.microsoft.com/office/drawing/2014/main" id="{6513405E-2589-5B47-822E-DABF54EE21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3590" y="3378276"/>
            <a:ext cx="15233518" cy="8978475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000000">
                <a:alpha val="68774"/>
              </a:srgbClr>
            </a:outerShdw>
          </a:effectLst>
        </p:spPr>
      </p:pic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8824116B-6166-1547-A452-FC513EEA36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08029" y="13097111"/>
            <a:ext cx="3017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1">
                <a:solidFill>
                  <a:srgbClr val="2F2E2F"/>
                </a:solidFill>
              </a:defRPr>
            </a:lvl1pPr>
          </a:lstStyle>
          <a:p>
            <a:fld id="{E616D55E-9E81-42B5-BA81-C5773401FCB2}" type="datetime1">
              <a:rPr lang="fr-FR" smtClean="0"/>
              <a:t>15/12/2023</a:t>
            </a:fld>
            <a:endParaRPr lang="fr-FR" dirty="0"/>
          </a:p>
        </p:txBody>
      </p:sp>
      <p:sp>
        <p:nvSpPr>
          <p:cNvPr id="12" name="Espace réservé du contenu 6">
            <a:extLst>
              <a:ext uri="{FF2B5EF4-FFF2-40B4-BE49-F238E27FC236}">
                <a16:creationId xmlns:a16="http://schemas.microsoft.com/office/drawing/2014/main" id="{47D85010-99A4-4E3D-B2AB-D9F563F1026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735856" y="3996267"/>
            <a:ext cx="11143070" cy="69989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2F2E2F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8E05C3E3-70B6-4809-94B6-B3EC2FAAC44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800020" y="268288"/>
            <a:ext cx="1333155" cy="1192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dirty="0" err="1"/>
              <a:t>Picto</a:t>
            </a:r>
            <a:r>
              <a:rPr lang="fr-FR" dirty="0"/>
              <a:t> bleu</a:t>
            </a:r>
          </a:p>
        </p:txBody>
      </p:sp>
      <p:sp>
        <p:nvSpPr>
          <p:cNvPr id="11" name="Titre 5">
            <a:extLst>
              <a:ext uri="{FF2B5EF4-FFF2-40B4-BE49-F238E27FC236}">
                <a16:creationId xmlns:a16="http://schemas.microsoft.com/office/drawing/2014/main" id="{A5D742BC-8948-401E-87F1-0B07F39FF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0818" y="1150875"/>
            <a:ext cx="21356782" cy="167502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titre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E4938B00-8826-4B48-A592-745EB4B37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8011" y="1729472"/>
            <a:ext cx="725973" cy="61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6440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43F8574-8F9B-3740-AACE-29C53EE9ED29}"/>
              </a:ext>
            </a:extLst>
          </p:cNvPr>
          <p:cNvSpPr/>
          <p:nvPr userDrawn="1"/>
        </p:nvSpPr>
        <p:spPr>
          <a:xfrm>
            <a:off x="-43395" y="2281237"/>
            <a:ext cx="24427395" cy="11434763"/>
          </a:xfrm>
          <a:prstGeom prst="rect">
            <a:avLst/>
          </a:prstGeom>
          <a:solidFill>
            <a:srgbClr val="24A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0DF3689C-709B-DD4F-AF68-283CA6956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13" y="971475"/>
            <a:ext cx="7066142" cy="73032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C2237A2-322D-4640-B672-3A305589E5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r="12677" b="17556"/>
          <a:stretch/>
        </p:blipFill>
        <p:spPr>
          <a:xfrm>
            <a:off x="1065513" y="3273947"/>
            <a:ext cx="3293876" cy="353791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AC64153-4AE0-4C96-9550-C87399AC40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r="13863" b="13995"/>
          <a:stretch/>
        </p:blipFill>
        <p:spPr>
          <a:xfrm>
            <a:off x="7465744" y="3669797"/>
            <a:ext cx="2890942" cy="31420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FCD5C9B-9742-4161-9FF5-D755874C00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9" t="11226" r="15446" b="23491"/>
          <a:stretch/>
        </p:blipFill>
        <p:spPr>
          <a:xfrm>
            <a:off x="13700934" y="4204097"/>
            <a:ext cx="2892248" cy="260776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260084B-8AA3-4275-A712-CFF729363B5B}"/>
              </a:ext>
            </a:extLst>
          </p:cNvPr>
          <p:cNvSpPr txBox="1"/>
          <p:nvPr userDrawn="1"/>
        </p:nvSpPr>
        <p:spPr>
          <a:xfrm>
            <a:off x="1239762" y="7922519"/>
            <a:ext cx="2945378" cy="196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200" i="0" dirty="0">
                <a:solidFill>
                  <a:schemeClr val="tx1"/>
                </a:solidFill>
                <a:latin typeface="+mj-lt"/>
              </a:rPr>
              <a:t>Veillez à couper votre micro lors de l’intervention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D8B5D1F-969B-4958-A22B-DFA7207BBE34}"/>
              </a:ext>
            </a:extLst>
          </p:cNvPr>
          <p:cNvSpPr txBox="1"/>
          <p:nvPr userDrawn="1"/>
        </p:nvSpPr>
        <p:spPr>
          <a:xfrm>
            <a:off x="6313260" y="7906383"/>
            <a:ext cx="4577048" cy="3881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0" dirty="0">
                <a:solidFill>
                  <a:schemeClr val="tx1"/>
                </a:solidFill>
                <a:latin typeface="+mj-lt"/>
              </a:rPr>
              <a:t>Signalez que vous souhaitez intervenir en levant la main. N’oubliez pas de réactiver votre micro pour prendre la parole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04D499E-73DC-45E1-9002-E157BA60EA89}"/>
              </a:ext>
            </a:extLst>
          </p:cNvPr>
          <p:cNvSpPr txBox="1"/>
          <p:nvPr userDrawn="1"/>
        </p:nvSpPr>
        <p:spPr>
          <a:xfrm>
            <a:off x="13167580" y="7906383"/>
            <a:ext cx="4141426" cy="260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200" i="0" dirty="0">
                <a:solidFill>
                  <a:schemeClr val="tx1"/>
                </a:solidFill>
                <a:latin typeface="+mj-lt"/>
              </a:rPr>
              <a:t>Vous pouvez à tout moment réagir et poser vos questions dans le fil de conversation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5B17883-24D4-4EE5-BDEE-21F8D137787D}"/>
              </a:ext>
            </a:extLst>
          </p:cNvPr>
          <p:cNvSpPr txBox="1"/>
          <p:nvPr userDrawn="1"/>
        </p:nvSpPr>
        <p:spPr>
          <a:xfrm>
            <a:off x="19586279" y="7998618"/>
            <a:ext cx="3902951" cy="3241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3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Cette conférence est enregistrée, retrouvez tout le contenu d’ici quelques jours sur www.afte.com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2268918-F533-468F-8F21-D6F84ECB09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7431" y="3936947"/>
            <a:ext cx="3200648" cy="260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79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5706FD-E306-DF46-B060-B19194E0AD57}"/>
              </a:ext>
            </a:extLst>
          </p:cNvPr>
          <p:cNvSpPr/>
          <p:nvPr userDrawn="1"/>
        </p:nvSpPr>
        <p:spPr>
          <a:xfrm>
            <a:off x="0" y="3996267"/>
            <a:ext cx="24383999" cy="8873066"/>
          </a:xfrm>
          <a:prstGeom prst="rect">
            <a:avLst/>
          </a:prstGeom>
          <a:solidFill>
            <a:srgbClr val="2F2E2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D78D0B-2916-BB45-BACF-660AA9F34C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0E354E4-5DB9-384C-A249-D8F6B4BB9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Mackbook-Air11.png" descr="Mackbook-Air11.png">
            <a:extLst>
              <a:ext uri="{FF2B5EF4-FFF2-40B4-BE49-F238E27FC236}">
                <a16:creationId xmlns:a16="http://schemas.microsoft.com/office/drawing/2014/main" id="{6513405E-2589-5B47-822E-DABF54EE21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3590" y="3378276"/>
            <a:ext cx="15233518" cy="8978475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000000">
                <a:alpha val="68774"/>
              </a:srgbClr>
            </a:outerShdw>
          </a:effectLst>
        </p:spPr>
      </p:pic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8824116B-6166-1547-A452-FC513EEA36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08029" y="13097111"/>
            <a:ext cx="3017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1">
                <a:solidFill>
                  <a:srgbClr val="2F2E2F"/>
                </a:solidFill>
              </a:defRPr>
            </a:lvl1pPr>
          </a:lstStyle>
          <a:p>
            <a:fld id="{D1F2C4BC-78A3-4A63-BF9D-017251A86B35}" type="datetime1">
              <a:rPr lang="fr-FR" smtClean="0"/>
              <a:t>15/12/2023</a:t>
            </a:fld>
            <a:endParaRPr lang="fr-FR" dirty="0"/>
          </a:p>
        </p:txBody>
      </p:sp>
      <p:sp>
        <p:nvSpPr>
          <p:cNvPr id="22" name="Espace réservé du contenu 6">
            <a:extLst>
              <a:ext uri="{FF2B5EF4-FFF2-40B4-BE49-F238E27FC236}">
                <a16:creationId xmlns:a16="http://schemas.microsoft.com/office/drawing/2014/main" id="{228C1B00-CA37-4EE6-8358-7584F1FD63C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735856" y="3996267"/>
            <a:ext cx="11143070" cy="69989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2F2E2F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1" name="Signalisation droite 20">
            <a:extLst>
              <a:ext uri="{FF2B5EF4-FFF2-40B4-BE49-F238E27FC236}">
                <a16:creationId xmlns:a16="http://schemas.microsoft.com/office/drawing/2014/main" id="{F1CEDCE2-B7F2-714B-A44C-39FCEB06A9A1}"/>
              </a:ext>
            </a:extLst>
          </p:cNvPr>
          <p:cNvSpPr/>
          <p:nvPr userDrawn="1"/>
        </p:nvSpPr>
        <p:spPr>
          <a:xfrm flipH="1">
            <a:off x="16965180" y="5844075"/>
            <a:ext cx="6846894" cy="1273264"/>
          </a:xfrm>
          <a:prstGeom prst="homePlate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68300" dist="114300" dir="6960000" sx="101000" sy="101000" algn="tl" rotWithShape="0">
              <a:prstClr val="black">
                <a:alpha val="15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Espace réservé du texte 22">
            <a:extLst>
              <a:ext uri="{FF2B5EF4-FFF2-40B4-BE49-F238E27FC236}">
                <a16:creationId xmlns:a16="http://schemas.microsoft.com/office/drawing/2014/main" id="{6678C9C4-031E-C843-990E-90B829D41A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709149" y="6054134"/>
            <a:ext cx="5790002" cy="87053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2F2E2F"/>
                </a:solidFill>
              </a:defRPr>
            </a:lvl1pPr>
            <a:lvl2pPr marL="635000" indent="0">
              <a:buNone/>
              <a:defRPr sz="2400">
                <a:solidFill>
                  <a:srgbClr val="2F2E2F"/>
                </a:solidFill>
              </a:defRPr>
            </a:lvl2pPr>
            <a:lvl3pPr marL="1270000" indent="0">
              <a:buNone/>
              <a:defRPr sz="2400">
                <a:solidFill>
                  <a:srgbClr val="2F2E2F"/>
                </a:solidFill>
              </a:defRPr>
            </a:lvl3pPr>
            <a:lvl4pPr marL="1905000" indent="0">
              <a:buNone/>
              <a:defRPr sz="2400">
                <a:solidFill>
                  <a:srgbClr val="2F2E2F"/>
                </a:solidFill>
              </a:defRPr>
            </a:lvl4pPr>
            <a:lvl5pPr marL="2540000" indent="0">
              <a:buNone/>
              <a:defRPr sz="2400">
                <a:solidFill>
                  <a:srgbClr val="2F2E2F"/>
                </a:solidFill>
              </a:defRPr>
            </a:lvl5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7" name="Signalisation droite 16">
            <a:extLst>
              <a:ext uri="{FF2B5EF4-FFF2-40B4-BE49-F238E27FC236}">
                <a16:creationId xmlns:a16="http://schemas.microsoft.com/office/drawing/2014/main" id="{D067EF09-17B6-BF46-94AD-9E1A6EC85D53}"/>
              </a:ext>
            </a:extLst>
          </p:cNvPr>
          <p:cNvSpPr/>
          <p:nvPr userDrawn="1"/>
        </p:nvSpPr>
        <p:spPr>
          <a:xfrm flipH="1">
            <a:off x="16965180" y="8686175"/>
            <a:ext cx="6846894" cy="1273264"/>
          </a:xfrm>
          <a:prstGeom prst="homePlate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68300" dist="114300" dir="6960000" sx="101000" sy="101000" algn="tl" rotWithShape="0">
              <a:prstClr val="black">
                <a:alpha val="15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Espace réservé du texte 22">
            <a:extLst>
              <a:ext uri="{FF2B5EF4-FFF2-40B4-BE49-F238E27FC236}">
                <a16:creationId xmlns:a16="http://schemas.microsoft.com/office/drawing/2014/main" id="{9B2E29AA-8A14-534E-B73B-E3DFF813748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709149" y="8878614"/>
            <a:ext cx="5790002" cy="87053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2F2E2F"/>
                </a:solidFill>
              </a:defRPr>
            </a:lvl1pPr>
            <a:lvl2pPr marL="635000" indent="0">
              <a:buNone/>
              <a:defRPr sz="2400">
                <a:solidFill>
                  <a:srgbClr val="2F2E2F"/>
                </a:solidFill>
              </a:defRPr>
            </a:lvl2pPr>
            <a:lvl3pPr marL="1270000" indent="0">
              <a:buNone/>
              <a:defRPr sz="2400">
                <a:solidFill>
                  <a:srgbClr val="2F2E2F"/>
                </a:solidFill>
              </a:defRPr>
            </a:lvl3pPr>
            <a:lvl4pPr marL="1905000" indent="0">
              <a:buNone/>
              <a:defRPr sz="2400">
                <a:solidFill>
                  <a:srgbClr val="2F2E2F"/>
                </a:solidFill>
              </a:defRPr>
            </a:lvl4pPr>
            <a:lvl5pPr marL="2540000" indent="0">
              <a:buNone/>
              <a:defRPr sz="2400">
                <a:solidFill>
                  <a:srgbClr val="2F2E2F"/>
                </a:solidFill>
              </a:defRPr>
            </a:lvl5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Signalisation droite 12">
            <a:extLst>
              <a:ext uri="{FF2B5EF4-FFF2-40B4-BE49-F238E27FC236}">
                <a16:creationId xmlns:a16="http://schemas.microsoft.com/office/drawing/2014/main" id="{3C5B3E58-0612-C344-8376-20C9F32FE36F}"/>
              </a:ext>
            </a:extLst>
          </p:cNvPr>
          <p:cNvSpPr/>
          <p:nvPr userDrawn="1"/>
        </p:nvSpPr>
        <p:spPr>
          <a:xfrm>
            <a:off x="999734" y="5583630"/>
            <a:ext cx="6770528" cy="1093704"/>
          </a:xfrm>
          <a:prstGeom prst="homePlate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68300" dist="279400" dir="2160000" sx="98000" sy="98000" algn="tl" rotWithShape="0">
              <a:prstClr val="black">
                <a:alpha val="15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D8E68A9D-F917-9247-A0E5-D784C9CC68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8423" y="5701816"/>
            <a:ext cx="5790002" cy="87053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2F2E2F"/>
                </a:solidFill>
              </a:defRPr>
            </a:lvl1pPr>
            <a:lvl2pPr marL="635000" indent="0">
              <a:buNone/>
              <a:defRPr sz="2400">
                <a:solidFill>
                  <a:srgbClr val="2F2E2F"/>
                </a:solidFill>
              </a:defRPr>
            </a:lvl2pPr>
            <a:lvl3pPr marL="1270000" indent="0">
              <a:buNone/>
              <a:defRPr sz="2400">
                <a:solidFill>
                  <a:srgbClr val="2F2E2F"/>
                </a:solidFill>
              </a:defRPr>
            </a:lvl3pPr>
            <a:lvl4pPr marL="1905000" indent="0">
              <a:buNone/>
              <a:defRPr sz="2400">
                <a:solidFill>
                  <a:srgbClr val="2F2E2F"/>
                </a:solidFill>
              </a:defRPr>
            </a:lvl4pPr>
            <a:lvl5pPr marL="2540000" indent="0">
              <a:buNone/>
              <a:defRPr sz="2400">
                <a:solidFill>
                  <a:srgbClr val="2F2E2F"/>
                </a:solidFill>
              </a:defRPr>
            </a:lvl5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5" name="Signalisation droite 14">
            <a:extLst>
              <a:ext uri="{FF2B5EF4-FFF2-40B4-BE49-F238E27FC236}">
                <a16:creationId xmlns:a16="http://schemas.microsoft.com/office/drawing/2014/main" id="{1F3C2F4E-2C31-3644-BE6C-42E76F1A1603}"/>
              </a:ext>
            </a:extLst>
          </p:cNvPr>
          <p:cNvSpPr/>
          <p:nvPr userDrawn="1"/>
        </p:nvSpPr>
        <p:spPr>
          <a:xfrm>
            <a:off x="999734" y="7450756"/>
            <a:ext cx="6770528" cy="1093704"/>
          </a:xfrm>
          <a:prstGeom prst="homePlate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68300" dist="279400" dir="2160000" sx="98000" sy="98000" algn="tl" rotWithShape="0">
              <a:prstClr val="black">
                <a:alpha val="15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BA18FDD9-79A5-5B4D-B149-A779937536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7014" y="7548726"/>
            <a:ext cx="5790002" cy="87053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2F2E2F"/>
                </a:solidFill>
              </a:defRPr>
            </a:lvl1pPr>
            <a:lvl2pPr marL="635000" indent="0">
              <a:buNone/>
              <a:defRPr sz="2400">
                <a:solidFill>
                  <a:srgbClr val="2F2E2F"/>
                </a:solidFill>
              </a:defRPr>
            </a:lvl2pPr>
            <a:lvl3pPr marL="1270000" indent="0">
              <a:buNone/>
              <a:defRPr sz="2400">
                <a:solidFill>
                  <a:srgbClr val="2F2E2F"/>
                </a:solidFill>
              </a:defRPr>
            </a:lvl3pPr>
            <a:lvl4pPr marL="1905000" indent="0">
              <a:buNone/>
              <a:defRPr sz="2400">
                <a:solidFill>
                  <a:srgbClr val="2F2E2F"/>
                </a:solidFill>
              </a:defRPr>
            </a:lvl4pPr>
            <a:lvl5pPr marL="2540000" indent="0">
              <a:buNone/>
              <a:defRPr sz="2400">
                <a:solidFill>
                  <a:srgbClr val="2F2E2F"/>
                </a:solidFill>
              </a:defRPr>
            </a:lvl5pPr>
          </a:lstStyle>
          <a:p>
            <a:pPr lvl="0"/>
            <a:r>
              <a:rPr lang="fr-FR" dirty="0"/>
              <a:t>Texte</a:t>
            </a:r>
          </a:p>
          <a:p>
            <a:pPr lvl="0"/>
            <a:endParaRPr lang="fr-FR" dirty="0"/>
          </a:p>
        </p:txBody>
      </p:sp>
      <p:sp>
        <p:nvSpPr>
          <p:cNvPr id="19" name="Signalisation droite 18">
            <a:extLst>
              <a:ext uri="{FF2B5EF4-FFF2-40B4-BE49-F238E27FC236}">
                <a16:creationId xmlns:a16="http://schemas.microsoft.com/office/drawing/2014/main" id="{C501EF27-BF2B-0A43-AAF4-C05FB495A20B}"/>
              </a:ext>
            </a:extLst>
          </p:cNvPr>
          <p:cNvSpPr/>
          <p:nvPr userDrawn="1"/>
        </p:nvSpPr>
        <p:spPr>
          <a:xfrm>
            <a:off x="999734" y="9292030"/>
            <a:ext cx="6770528" cy="1093704"/>
          </a:xfrm>
          <a:prstGeom prst="homePlate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68300" dist="279400" dir="2160000" sx="98000" sy="98000" algn="tl" rotWithShape="0">
              <a:prstClr val="black">
                <a:alpha val="15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F2002D56-4079-3C41-9F6B-ADC4085374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97014" y="9376454"/>
            <a:ext cx="5790002" cy="87053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2F2E2F"/>
                </a:solidFill>
              </a:defRPr>
            </a:lvl1pPr>
            <a:lvl2pPr marL="635000" indent="0">
              <a:buNone/>
              <a:defRPr sz="2400">
                <a:solidFill>
                  <a:srgbClr val="2F2E2F"/>
                </a:solidFill>
              </a:defRPr>
            </a:lvl2pPr>
            <a:lvl3pPr marL="1270000" indent="0">
              <a:buNone/>
              <a:defRPr sz="2400">
                <a:solidFill>
                  <a:srgbClr val="2F2E2F"/>
                </a:solidFill>
              </a:defRPr>
            </a:lvl3pPr>
            <a:lvl4pPr marL="1905000" indent="0">
              <a:buNone/>
              <a:defRPr sz="2400">
                <a:solidFill>
                  <a:srgbClr val="2F2E2F"/>
                </a:solidFill>
              </a:defRPr>
            </a:lvl4pPr>
            <a:lvl5pPr marL="2540000" indent="0">
              <a:buNone/>
              <a:defRPr sz="2400">
                <a:solidFill>
                  <a:srgbClr val="2F2E2F"/>
                </a:solidFill>
              </a:defRPr>
            </a:lvl5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069374DE-9417-49C4-AD4B-DD28353401E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800020" y="268288"/>
            <a:ext cx="1333155" cy="1192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dirty="0" err="1"/>
              <a:t>Picto</a:t>
            </a:r>
            <a:r>
              <a:rPr lang="fr-FR" dirty="0"/>
              <a:t> bleu</a:t>
            </a:r>
          </a:p>
        </p:txBody>
      </p:sp>
      <p:sp>
        <p:nvSpPr>
          <p:cNvPr id="29" name="Titre 5">
            <a:extLst>
              <a:ext uri="{FF2B5EF4-FFF2-40B4-BE49-F238E27FC236}">
                <a16:creationId xmlns:a16="http://schemas.microsoft.com/office/drawing/2014/main" id="{5B80113C-21A2-430C-8E25-79B5DF1B3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0818" y="1150875"/>
            <a:ext cx="21356782" cy="167502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titre</a:t>
            </a:r>
          </a:p>
        </p:txBody>
      </p:sp>
      <p:pic>
        <p:nvPicPr>
          <p:cNvPr id="30" name="Graphique 29">
            <a:extLst>
              <a:ext uri="{FF2B5EF4-FFF2-40B4-BE49-F238E27FC236}">
                <a16:creationId xmlns:a16="http://schemas.microsoft.com/office/drawing/2014/main" id="{A260E802-D602-4297-8A6E-9A2C737279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8011" y="1729472"/>
            <a:ext cx="725973" cy="61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4198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- Titre + Sous-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3B2CAE6-1D23-5DAF-8A36-3F48D0672C7B}"/>
              </a:ext>
            </a:extLst>
          </p:cNvPr>
          <p:cNvCxnSpPr/>
          <p:nvPr userDrawn="1"/>
        </p:nvCxnSpPr>
        <p:spPr>
          <a:xfrm>
            <a:off x="0" y="1090132"/>
            <a:ext cx="2438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09C7606-1534-95F4-5AF8-9ED64C6B843E}"/>
              </a:ext>
            </a:extLst>
          </p:cNvPr>
          <p:cNvSpPr/>
          <p:nvPr userDrawn="1"/>
        </p:nvSpPr>
        <p:spPr>
          <a:xfrm>
            <a:off x="563" y="383575"/>
            <a:ext cx="685238" cy="316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0" name="Title 18">
            <a:extLst>
              <a:ext uri="{FF2B5EF4-FFF2-40B4-BE49-F238E27FC236}">
                <a16:creationId xmlns:a16="http://schemas.microsoft.com/office/drawing/2014/main" id="{B0012660-292A-BA5A-AFA1-2C8E37616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293" y="238938"/>
            <a:ext cx="22381986" cy="683264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1BD74C-0C97-4A7B-183E-E5B992D415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294" y="1119012"/>
            <a:ext cx="22396312" cy="7386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E96DD-5B65-425D-8BBD-A671798FBD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5830" y="2320930"/>
            <a:ext cx="22396312" cy="24622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33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Subtitle"/>
          <p:cNvSpPr>
            <a:spLocks noGrp="1"/>
          </p:cNvSpPr>
          <p:nvPr>
            <p:ph sz="quarter" idx="11" hasCustomPrompt="1"/>
          </p:nvPr>
        </p:nvSpPr>
        <p:spPr>
          <a:xfrm>
            <a:off x="847971" y="1618644"/>
            <a:ext cx="22680894" cy="4524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 defTabSz="1981128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Tx/>
              <a:buNone/>
              <a:defRPr sz="2600" b="1">
                <a:latin typeface="+mn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lvl="0" indent="0" algn="l" defTabSz="1981128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Tx/>
              <a:buNone/>
            </a:pPr>
            <a:r>
              <a:rPr lang="fr-FR" noProof="0" dirty="0"/>
              <a:t>Cliquer pour éditer le sous-titre de slide</a:t>
            </a:r>
          </a:p>
        </p:txBody>
      </p:sp>
      <p:sp>
        <p:nvSpPr>
          <p:cNvPr id="7" name="Sources"/>
          <p:cNvSpPr>
            <a:spLocks noGrp="1"/>
          </p:cNvSpPr>
          <p:nvPr>
            <p:ph type="body" sz="quarter" idx="13" hasCustomPrompt="1"/>
          </p:nvPr>
        </p:nvSpPr>
        <p:spPr>
          <a:xfrm>
            <a:off x="847971" y="12376606"/>
            <a:ext cx="22680894" cy="215444"/>
          </a:xfrm>
        </p:spPr>
        <p:txBody>
          <a:bodyPr tIns="0" rIns="0" bIns="0" anchor="b" anchorCtr="0"/>
          <a:lstStyle>
            <a:lvl1pPr marL="3176" indent="-3176">
              <a:spcBef>
                <a:spcPts val="0"/>
              </a:spcBef>
              <a:buNone/>
              <a:defRPr sz="1400" b="0" i="1" baseline="0">
                <a:solidFill>
                  <a:schemeClr val="tx1"/>
                </a:solidFill>
              </a:defRPr>
            </a:lvl1pPr>
            <a:lvl2pPr marL="360000" indent="-360000">
              <a:spcBef>
                <a:spcPts val="0"/>
              </a:spcBef>
              <a:buNone/>
              <a:defRPr sz="1400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noProof="0"/>
              <a:t>Click to add sources</a:t>
            </a:r>
          </a:p>
        </p:txBody>
      </p:sp>
      <p:sp>
        <p:nvSpPr>
          <p:cNvPr id="6" name="Slide Title">
            <a:extLst>
              <a:ext uri="{FF2B5EF4-FFF2-40B4-BE49-F238E27FC236}">
                <a16:creationId xmlns:a16="http://schemas.microsoft.com/office/drawing/2014/main" id="{2BB59907-2A5F-4EC7-9FBC-D3041B9CF4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972" y="199596"/>
            <a:ext cx="22680898" cy="1015663"/>
          </a:xfrm>
        </p:spPr>
        <p:txBody>
          <a:bodyPr vert="horz" lIns="0" tIns="0" rIns="0" bIns="0" rtlCol="0" anchor="b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fr-FR" noProof="0" dirty="0"/>
              <a:t>Cliquer pour éditer le titre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1B8E221-1F85-4857-9539-D1BBD84BF0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7968" y="2390401"/>
            <a:ext cx="22688374" cy="2821286"/>
          </a:xfrm>
        </p:spPr>
        <p:txBody>
          <a:bodyPr/>
          <a:lstStyle>
            <a:lvl2pPr>
              <a:buClr>
                <a:schemeClr val="tx1">
                  <a:lumMod val="50000"/>
                  <a:lumOff val="50000"/>
                </a:schemeClr>
              </a:buClr>
              <a:defRPr/>
            </a:lvl2pPr>
            <a:lvl3pPr marL="864000" indent="-288000">
              <a:buFont typeface="Arial" panose="020B0604020202020204" pitchFamily="34" charset="0"/>
              <a:buChar char="–"/>
              <a:defRPr/>
            </a:lvl3pPr>
            <a:lvl4pPr marL="1152000" indent="-288000">
              <a:buFont typeface="Arial" panose="020B0604020202020204" pitchFamily="34" charset="0"/>
              <a:buChar char="-"/>
              <a:defRPr/>
            </a:lvl4pPr>
            <a:lvl5pPr>
              <a:defRPr/>
            </a:lvl5pPr>
            <a:lvl6pPr marL="0" indent="0" algn="l">
              <a:spcBef>
                <a:spcPts val="1600"/>
              </a:spcBef>
              <a:defRPr sz="2200"/>
            </a:lvl6pPr>
            <a:lvl7pPr marL="0" indent="0">
              <a:spcBef>
                <a:spcPts val="800"/>
              </a:spcBef>
              <a:buNone/>
              <a:defRPr sz="2200"/>
            </a:lvl7pPr>
            <a:lvl8pPr marL="585216" indent="-292608">
              <a:spcBef>
                <a:spcPts val="800"/>
              </a:spcBef>
              <a:buClr>
                <a:schemeClr val="tx1">
                  <a:lumMod val="25000"/>
                  <a:lumOff val="75000"/>
                </a:schemeClr>
              </a:buClr>
              <a:defRPr sz="2200"/>
            </a:lvl8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15793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apter-Bground-2.png" descr="Chapter-Bground-2.png">
            <a:extLst>
              <a:ext uri="{FF2B5EF4-FFF2-40B4-BE49-F238E27FC236}">
                <a16:creationId xmlns:a16="http://schemas.microsoft.com/office/drawing/2014/main" id="{D8394881-C7F0-0A4E-95D5-BCB5321CF1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6349867" y="-1"/>
            <a:ext cx="18026727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82F76D-D610-4205-A2DE-13F1C032A713}"/>
              </a:ext>
            </a:extLst>
          </p:cNvPr>
          <p:cNvSpPr/>
          <p:nvPr userDrawn="1"/>
        </p:nvSpPr>
        <p:spPr>
          <a:xfrm>
            <a:off x="7406" y="5895205"/>
            <a:ext cx="18546417" cy="1598899"/>
          </a:xfrm>
          <a:prstGeom prst="rect">
            <a:avLst/>
          </a:prstGeom>
          <a:solidFill>
            <a:srgbClr val="FC9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6697CC-7D8E-C947-B8FD-3A2B3FF26E95}"/>
              </a:ext>
            </a:extLst>
          </p:cNvPr>
          <p:cNvSpPr/>
          <p:nvPr userDrawn="1"/>
        </p:nvSpPr>
        <p:spPr>
          <a:xfrm>
            <a:off x="7406" y="0"/>
            <a:ext cx="24376594" cy="2269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5A435-2C87-7945-BD9E-C4B827FAEA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13" y="971475"/>
            <a:ext cx="7066142" cy="730326"/>
          </a:xfrm>
          <a:prstGeom prst="rect">
            <a:avLst/>
          </a:prstGeom>
        </p:spPr>
      </p:pic>
      <p:sp>
        <p:nvSpPr>
          <p:cNvPr id="16" name="Titre de la page">
            <a:extLst>
              <a:ext uri="{FF2B5EF4-FFF2-40B4-BE49-F238E27FC236}">
                <a16:creationId xmlns:a16="http://schemas.microsoft.com/office/drawing/2014/main" id="{E0B072BD-F4CE-3F44-8FE1-F124944813F9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36884" y="6158004"/>
            <a:ext cx="17910513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Tx/>
              <a:buNone/>
              <a:defRPr sz="60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Titre du chapitre ou de la section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2376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032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NE -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58CCB43-54B2-4F10-9BDD-E0FF197A7C84}"/>
              </a:ext>
            </a:extLst>
          </p:cNvPr>
          <p:cNvSpPr>
            <a:spLocks noGrp="1"/>
          </p:cNvSpPr>
          <p:nvPr>
            <p:ph sz="quarter" idx="239"/>
          </p:nvPr>
        </p:nvSpPr>
        <p:spPr>
          <a:xfrm>
            <a:off x="26687" y="2281239"/>
            <a:ext cx="24357314" cy="11434762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0DF3689C-709B-DD4F-AF68-283CA6956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17" y="971475"/>
            <a:ext cx="7066142" cy="730326"/>
          </a:xfrm>
          <a:prstGeom prst="rect">
            <a:avLst/>
          </a:prstGeom>
        </p:spPr>
      </p:pic>
      <p:pic>
        <p:nvPicPr>
          <p:cNvPr id="8" name="Picture 32">
            <a:extLst>
              <a:ext uri="{FF2B5EF4-FFF2-40B4-BE49-F238E27FC236}">
                <a16:creationId xmlns:a16="http://schemas.microsoft.com/office/drawing/2014/main" id="{EDF1D39B-4391-41D7-A6FE-A6B0704101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2560" y="374545"/>
            <a:ext cx="1333568" cy="119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71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/CHAPITRE - 1 interven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44860CA4-F77D-4309-87BE-35BE4FD54238}"/>
              </a:ext>
            </a:extLst>
          </p:cNvPr>
          <p:cNvSpPr>
            <a:spLocks noGrp="1"/>
          </p:cNvSpPr>
          <p:nvPr>
            <p:ph sz="quarter" idx="239"/>
          </p:nvPr>
        </p:nvSpPr>
        <p:spPr>
          <a:xfrm>
            <a:off x="0" y="2281239"/>
            <a:ext cx="24384000" cy="11434762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0DF3689C-709B-DD4F-AF68-283CA6956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17" y="971475"/>
            <a:ext cx="7066142" cy="73032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7AF9599-1E24-4EF6-86B4-4D22B509B8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2"/>
          <a:stretch/>
        </p:blipFill>
        <p:spPr>
          <a:xfrm>
            <a:off x="17130826" y="5424422"/>
            <a:ext cx="7253176" cy="22352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45585E2-4482-4474-8EB9-15AA52ED0C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66" y="9965854"/>
            <a:ext cx="10490200" cy="2362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1ADC451-B6F0-4D68-8FB6-FECE1F6EC4E7}"/>
              </a:ext>
            </a:extLst>
          </p:cNvPr>
          <p:cNvSpPr/>
          <p:nvPr userDrawn="1"/>
        </p:nvSpPr>
        <p:spPr>
          <a:xfrm>
            <a:off x="-25462" y="7549117"/>
            <a:ext cx="24409464" cy="2470942"/>
          </a:xfrm>
          <a:prstGeom prst="rect">
            <a:avLst/>
          </a:prstGeom>
          <a:solidFill>
            <a:srgbClr val="FC9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5" name="Titre de la page">
            <a:extLst>
              <a:ext uri="{FF2B5EF4-FFF2-40B4-BE49-F238E27FC236}">
                <a16:creationId xmlns:a16="http://schemas.microsoft.com/office/drawing/2014/main" id="{0A866F8A-93C2-41F0-9806-25447FC3870F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725541" y="10248658"/>
            <a:ext cx="7079518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48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Nom de l’intervenant</a:t>
            </a:r>
            <a:endParaRPr dirty="0"/>
          </a:p>
        </p:txBody>
      </p:sp>
      <p:sp>
        <p:nvSpPr>
          <p:cNvPr id="16" name="Titre de la page">
            <a:extLst>
              <a:ext uri="{FF2B5EF4-FFF2-40B4-BE49-F238E27FC236}">
                <a16:creationId xmlns:a16="http://schemas.microsoft.com/office/drawing/2014/main" id="{443F3777-3CC6-4A2D-AAB7-54BC531F4ECF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725540" y="7735043"/>
            <a:ext cx="22461032" cy="21390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48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5400" b="1" baseline="0">
                <a:solidFill>
                  <a:srgbClr val="FFFFFF"/>
                </a:solidFill>
                <a:latin typeface="Corps"/>
              </a:defRPr>
            </a:lvl1pPr>
          </a:lstStyle>
          <a:p>
            <a:r>
              <a:rPr lang="fr-FR" dirty="0"/>
              <a:t>Thème de la réunion du jour</a:t>
            </a:r>
          </a:p>
          <a:p>
            <a:r>
              <a:rPr lang="fr-FR" dirty="0"/>
              <a:t>Sous-thème</a:t>
            </a:r>
          </a:p>
        </p:txBody>
      </p:sp>
    </p:spTree>
    <p:extLst>
      <p:ext uri="{BB962C8B-B14F-4D97-AF65-F5344CB8AC3E}">
        <p14:creationId xmlns:p14="http://schemas.microsoft.com/office/powerpoint/2010/main" val="651964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/CHAPITRE - sans interven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apter-Bground-2.png" descr="Chapter-Bground-2.png">
            <a:extLst>
              <a:ext uri="{FF2B5EF4-FFF2-40B4-BE49-F238E27FC236}">
                <a16:creationId xmlns:a16="http://schemas.microsoft.com/office/drawing/2014/main" id="{D8394881-C7F0-0A4E-95D5-BCB5321CF1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6231" r="41" b="6233"/>
          <a:stretch/>
        </p:blipFill>
        <p:spPr>
          <a:xfrm>
            <a:off x="6349868" y="0"/>
            <a:ext cx="18026728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6697CC-7D8E-C947-B8FD-3A2B3FF26E95}"/>
              </a:ext>
            </a:extLst>
          </p:cNvPr>
          <p:cNvSpPr/>
          <p:nvPr userDrawn="1"/>
        </p:nvSpPr>
        <p:spPr>
          <a:xfrm>
            <a:off x="7407" y="2"/>
            <a:ext cx="24376594" cy="2269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5A435-2C87-7945-BD9E-C4B827FAEA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17" y="971475"/>
            <a:ext cx="7066142" cy="730326"/>
          </a:xfrm>
          <a:prstGeom prst="rect">
            <a:avLst/>
          </a:prstGeom>
        </p:spPr>
      </p:pic>
      <p:sp>
        <p:nvSpPr>
          <p:cNvPr id="15" name="l">
            <a:extLst>
              <a:ext uri="{FF2B5EF4-FFF2-40B4-BE49-F238E27FC236}">
                <a16:creationId xmlns:a16="http://schemas.microsoft.com/office/drawing/2014/main" id="{DA926F2B-EDE3-0643-B106-85C2665AC10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0" y="5895209"/>
            <a:ext cx="18546416" cy="1598898"/>
          </a:xfrm>
          <a:prstGeom prst="roundRect">
            <a:avLst>
              <a:gd name="adj" fmla="val 2698"/>
            </a:avLst>
          </a:prstGeom>
          <a:solidFill>
            <a:srgbClr val="FC9927"/>
          </a:solidFill>
          <a:effectLst>
            <a:outerShdw blurRad="203200" dist="42934" dir="2357364" rotWithShape="0">
              <a:srgbClr val="000000">
                <a:alpha val="8620"/>
              </a:srgbClr>
            </a:outerShdw>
          </a:effectLst>
        </p:spPr>
        <p:txBody>
          <a:bodyPr lIns="0" tIns="0" rIns="0" bIns="0">
            <a:noAutofit/>
          </a:bodyPr>
          <a:lstStyle>
            <a:lvl1pPr marL="722294" indent="0" algn="l" defTabSz="825480">
              <a:lnSpc>
                <a:spcPct val="100000"/>
              </a:lnSpc>
              <a:buSzTx/>
              <a:buNone/>
              <a:defRPr sz="7000" b="1" kern="1200" baseline="0" dirty="0">
                <a:solidFill>
                  <a:srgbClr val="FFFFFF"/>
                </a:solidFill>
                <a:latin typeface="Corps"/>
                <a:ea typeface="+mn-ea"/>
                <a:cs typeface="+mn-cs"/>
              </a:defRPr>
            </a:lvl1pPr>
          </a:lstStyle>
          <a:p>
            <a:r>
              <a:rPr lang="fr-FR" dirty="0"/>
              <a:t>Titre du chapitre ou de la section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6439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apter-Bground-2.png" descr="Chapter-Bground-2.png">
            <a:extLst>
              <a:ext uri="{FF2B5EF4-FFF2-40B4-BE49-F238E27FC236}">
                <a16:creationId xmlns:a16="http://schemas.microsoft.com/office/drawing/2014/main" id="{D8394881-C7F0-0A4E-95D5-BCB5321CF1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484" r="74560"/>
          <a:stretch/>
        </p:blipFill>
        <p:spPr>
          <a:xfrm rot="5400000">
            <a:off x="14606695" y="3938699"/>
            <a:ext cx="4587942" cy="1496667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6697CC-7D8E-C947-B8FD-3A2B3FF26E95}"/>
              </a:ext>
            </a:extLst>
          </p:cNvPr>
          <p:cNvSpPr/>
          <p:nvPr userDrawn="1"/>
        </p:nvSpPr>
        <p:spPr>
          <a:xfrm>
            <a:off x="7407" y="2"/>
            <a:ext cx="24376594" cy="2269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5A435-2C87-7945-BD9E-C4B827FAEA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17" y="971475"/>
            <a:ext cx="7066142" cy="730326"/>
          </a:xfrm>
          <a:prstGeom prst="rect">
            <a:avLst/>
          </a:prstGeom>
        </p:spPr>
      </p:pic>
      <p:sp>
        <p:nvSpPr>
          <p:cNvPr id="7" name="l">
            <a:extLst>
              <a:ext uri="{FF2B5EF4-FFF2-40B4-BE49-F238E27FC236}">
                <a16:creationId xmlns:a16="http://schemas.microsoft.com/office/drawing/2014/main" id="{22E868A2-A666-4BD9-9FD8-1C2932DB086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0" y="5895209"/>
            <a:ext cx="18546416" cy="1598898"/>
          </a:xfrm>
          <a:prstGeom prst="roundRect">
            <a:avLst>
              <a:gd name="adj" fmla="val 2698"/>
            </a:avLst>
          </a:prstGeom>
          <a:solidFill>
            <a:srgbClr val="FC9927"/>
          </a:solidFill>
          <a:effectLst>
            <a:outerShdw blurRad="203200" dist="42934" dir="2357364" rotWithShape="0">
              <a:srgbClr val="000000">
                <a:alpha val="8620"/>
              </a:srgbClr>
            </a:outerShdw>
          </a:effectLst>
        </p:spPr>
        <p:txBody>
          <a:bodyPr lIns="0" tIns="0" rIns="0" bIns="0">
            <a:noAutofit/>
          </a:bodyPr>
          <a:lstStyle>
            <a:lvl1pPr marL="722294" indent="0" algn="l" defTabSz="825480">
              <a:lnSpc>
                <a:spcPct val="100000"/>
              </a:lnSpc>
              <a:buSzTx/>
              <a:buNone/>
              <a:defRPr sz="70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Titre du chapitre ou de la section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540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3EB482D0-9D8B-4612-ABEB-BA54B0F16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66" y="8401749"/>
            <a:ext cx="10490200" cy="2362201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0DF3689C-709B-DD4F-AF68-283CA6956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13" y="971475"/>
            <a:ext cx="7066142" cy="73032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85B6806-F05D-4A8D-B6E6-031F18E8DD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30824" y="2681224"/>
            <a:ext cx="7253176" cy="22352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DAB952C-6FA3-4431-94A2-59D5212968D6}"/>
              </a:ext>
            </a:extLst>
          </p:cNvPr>
          <p:cNvSpPr/>
          <p:nvPr userDrawn="1"/>
        </p:nvSpPr>
        <p:spPr>
          <a:xfrm>
            <a:off x="-25466" y="4805919"/>
            <a:ext cx="24409465" cy="3598618"/>
          </a:xfrm>
          <a:prstGeom prst="rect">
            <a:avLst/>
          </a:prstGeom>
          <a:solidFill>
            <a:srgbClr val="FC9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de la page">
            <a:extLst>
              <a:ext uri="{FF2B5EF4-FFF2-40B4-BE49-F238E27FC236}">
                <a16:creationId xmlns:a16="http://schemas.microsoft.com/office/drawing/2014/main" id="{B26AADAC-B807-4867-B566-749C0615979D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68388" y="5745692"/>
            <a:ext cx="23563212" cy="23760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Tx/>
              <a:buNone/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À rédiger</a:t>
            </a:r>
          </a:p>
        </p:txBody>
      </p:sp>
      <p:sp>
        <p:nvSpPr>
          <p:cNvPr id="17" name="Google Shape;111;p16">
            <a:extLst>
              <a:ext uri="{FF2B5EF4-FFF2-40B4-BE49-F238E27FC236}">
                <a16:creationId xmlns:a16="http://schemas.microsoft.com/office/drawing/2014/main" id="{A1966265-3695-4DCE-BAD9-16F56F9F8632}"/>
              </a:ext>
            </a:extLst>
          </p:cNvPr>
          <p:cNvSpPr txBox="1"/>
          <p:nvPr userDrawn="1"/>
        </p:nvSpPr>
        <p:spPr>
          <a:xfrm>
            <a:off x="653349" y="4684699"/>
            <a:ext cx="3213801" cy="896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fr-FR" sz="6000" b="1" i="0" u="none" strike="noStrike" cap="none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Synopsis</a:t>
            </a:r>
            <a:endParaRPr sz="6000" b="1" i="0" u="none" strike="noStrike" cap="none" dirty="0">
              <a:solidFill>
                <a:schemeClr val="bg1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601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>
            <a:extLst>
              <a:ext uri="{FF2B5EF4-FFF2-40B4-BE49-F238E27FC236}">
                <a16:creationId xmlns:a16="http://schemas.microsoft.com/office/drawing/2014/main" id="{0DF3689C-709B-DD4F-AF68-283CA6956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13" y="971475"/>
            <a:ext cx="7066142" cy="730326"/>
          </a:xfrm>
          <a:prstGeom prst="rect">
            <a:avLst/>
          </a:prstGeom>
        </p:spPr>
      </p:pic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1A2C69C-0BB1-A245-A5D5-8BFA971EC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281237"/>
            <a:ext cx="10533889" cy="114347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27A388-E0E9-B146-AB54-B1C1137162D1}"/>
              </a:ext>
            </a:extLst>
          </p:cNvPr>
          <p:cNvSpPr/>
          <p:nvPr userDrawn="1"/>
        </p:nvSpPr>
        <p:spPr>
          <a:xfrm>
            <a:off x="10533889" y="2281236"/>
            <a:ext cx="13850112" cy="3212641"/>
          </a:xfrm>
          <a:prstGeom prst="rect">
            <a:avLst/>
          </a:prstGeom>
          <a:solidFill>
            <a:srgbClr val="FC9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67D91B-77C1-B24E-9B46-63A377025F94}"/>
              </a:ext>
            </a:extLst>
          </p:cNvPr>
          <p:cNvSpPr/>
          <p:nvPr userDrawn="1"/>
        </p:nvSpPr>
        <p:spPr>
          <a:xfrm>
            <a:off x="10533888" y="5394959"/>
            <a:ext cx="13850112" cy="8321041"/>
          </a:xfrm>
          <a:prstGeom prst="rect">
            <a:avLst/>
          </a:prstGeom>
          <a:solidFill>
            <a:srgbClr val="24A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sp>
        <p:nvSpPr>
          <p:cNvPr id="25" name="Titre de la page">
            <a:extLst>
              <a:ext uri="{FF2B5EF4-FFF2-40B4-BE49-F238E27FC236}">
                <a16:creationId xmlns:a16="http://schemas.microsoft.com/office/drawing/2014/main" id="{1ABFD102-B51D-E449-A37A-AD6AEE3B667D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1147170" y="6159623"/>
            <a:ext cx="6034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  <a:endParaRPr dirty="0"/>
          </a:p>
        </p:txBody>
      </p:sp>
      <p:sp>
        <p:nvSpPr>
          <p:cNvPr id="26" name="Titre de la page">
            <a:extLst>
              <a:ext uri="{FF2B5EF4-FFF2-40B4-BE49-F238E27FC236}">
                <a16:creationId xmlns:a16="http://schemas.microsoft.com/office/drawing/2014/main" id="{A7F01328-D992-E247-993D-0E151B9A53CD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1147170" y="6878766"/>
            <a:ext cx="6034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" dirty="0"/>
              <a:t>Société</a:t>
            </a:r>
            <a:endParaRPr dirty="0"/>
          </a:p>
        </p:txBody>
      </p:sp>
      <p:sp>
        <p:nvSpPr>
          <p:cNvPr id="29" name="Titre de la page">
            <a:extLst>
              <a:ext uri="{FF2B5EF4-FFF2-40B4-BE49-F238E27FC236}">
                <a16:creationId xmlns:a16="http://schemas.microsoft.com/office/drawing/2014/main" id="{80D7B042-CD26-BA4D-A6FB-94CD7379D254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11147170" y="7862917"/>
            <a:ext cx="6034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</a:p>
        </p:txBody>
      </p:sp>
      <p:sp>
        <p:nvSpPr>
          <p:cNvPr id="30" name="Titre de la page">
            <a:extLst>
              <a:ext uri="{FF2B5EF4-FFF2-40B4-BE49-F238E27FC236}">
                <a16:creationId xmlns:a16="http://schemas.microsoft.com/office/drawing/2014/main" id="{11336172-797D-0C49-8E47-1AABF0894D82}"/>
              </a:ext>
            </a:extLst>
          </p:cNvPr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11147170" y="8582060"/>
            <a:ext cx="6034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Société</a:t>
            </a:r>
          </a:p>
        </p:txBody>
      </p:sp>
      <p:sp>
        <p:nvSpPr>
          <p:cNvPr id="31" name="Titre de la page">
            <a:extLst>
              <a:ext uri="{FF2B5EF4-FFF2-40B4-BE49-F238E27FC236}">
                <a16:creationId xmlns:a16="http://schemas.microsoft.com/office/drawing/2014/main" id="{03057BB5-30A8-EC4F-B101-5FFCDF0E79BF}"/>
              </a:ext>
            </a:extLst>
          </p:cNvPr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11147170" y="9908675"/>
            <a:ext cx="6034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</a:p>
        </p:txBody>
      </p:sp>
      <p:sp>
        <p:nvSpPr>
          <p:cNvPr id="32" name="Titre de la page">
            <a:extLst>
              <a:ext uri="{FF2B5EF4-FFF2-40B4-BE49-F238E27FC236}">
                <a16:creationId xmlns:a16="http://schemas.microsoft.com/office/drawing/2014/main" id="{56587719-7466-AE46-85FC-98F103F2C1C3}"/>
              </a:ext>
            </a:extLst>
          </p:cNvPr>
          <p:cNvSpPr txBox="1">
            <a:spLocks noGrp="1"/>
          </p:cNvSpPr>
          <p:nvPr>
            <p:ph type="body" sz="quarter" idx="19" hasCustomPrompt="1"/>
          </p:nvPr>
        </p:nvSpPr>
        <p:spPr>
          <a:xfrm>
            <a:off x="11147170" y="10627818"/>
            <a:ext cx="6034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Société</a:t>
            </a:r>
          </a:p>
        </p:txBody>
      </p:sp>
      <p:sp>
        <p:nvSpPr>
          <p:cNvPr id="33" name="Titre de la page">
            <a:extLst>
              <a:ext uri="{FF2B5EF4-FFF2-40B4-BE49-F238E27FC236}">
                <a16:creationId xmlns:a16="http://schemas.microsoft.com/office/drawing/2014/main" id="{7ED862C3-7566-C345-A918-1B3A5758255F}"/>
              </a:ext>
            </a:extLst>
          </p:cNvPr>
          <p:cNvSpPr txBox="1">
            <a:spLocks noGrp="1"/>
          </p:cNvSpPr>
          <p:nvPr>
            <p:ph type="body" sz="quarter" idx="20" hasCustomPrompt="1"/>
          </p:nvPr>
        </p:nvSpPr>
        <p:spPr>
          <a:xfrm>
            <a:off x="11147170" y="11611969"/>
            <a:ext cx="6034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</a:p>
        </p:txBody>
      </p:sp>
      <p:sp>
        <p:nvSpPr>
          <p:cNvPr id="34" name="Titre de la page">
            <a:extLst>
              <a:ext uri="{FF2B5EF4-FFF2-40B4-BE49-F238E27FC236}">
                <a16:creationId xmlns:a16="http://schemas.microsoft.com/office/drawing/2014/main" id="{2A55203B-9627-0940-B9DE-A9D478A2BFA3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1147170" y="12331112"/>
            <a:ext cx="6034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Société</a:t>
            </a:r>
          </a:p>
        </p:txBody>
      </p:sp>
      <p:sp>
        <p:nvSpPr>
          <p:cNvPr id="35" name="Titre de la page">
            <a:extLst>
              <a:ext uri="{FF2B5EF4-FFF2-40B4-BE49-F238E27FC236}">
                <a16:creationId xmlns:a16="http://schemas.microsoft.com/office/drawing/2014/main" id="{EF656E24-7138-BA4C-AAC3-08D0C4416177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7922746" y="6159623"/>
            <a:ext cx="6034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</a:p>
        </p:txBody>
      </p:sp>
      <p:sp>
        <p:nvSpPr>
          <p:cNvPr id="36" name="Titre de la page">
            <a:extLst>
              <a:ext uri="{FF2B5EF4-FFF2-40B4-BE49-F238E27FC236}">
                <a16:creationId xmlns:a16="http://schemas.microsoft.com/office/drawing/2014/main" id="{9DFB0E2D-3723-0744-95D0-E2D9EA3517CB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7922746" y="6878766"/>
            <a:ext cx="6034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Société</a:t>
            </a:r>
          </a:p>
        </p:txBody>
      </p:sp>
      <p:sp>
        <p:nvSpPr>
          <p:cNvPr id="37" name="Titre de la page">
            <a:extLst>
              <a:ext uri="{FF2B5EF4-FFF2-40B4-BE49-F238E27FC236}">
                <a16:creationId xmlns:a16="http://schemas.microsoft.com/office/drawing/2014/main" id="{9467428D-BFB2-9047-8282-50D85BF6C2EA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7922746" y="7862917"/>
            <a:ext cx="6034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</a:p>
        </p:txBody>
      </p:sp>
      <p:sp>
        <p:nvSpPr>
          <p:cNvPr id="38" name="Titre de la page">
            <a:extLst>
              <a:ext uri="{FF2B5EF4-FFF2-40B4-BE49-F238E27FC236}">
                <a16:creationId xmlns:a16="http://schemas.microsoft.com/office/drawing/2014/main" id="{A27C00ED-74CD-4F4A-B735-98278251B027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17922746" y="8582060"/>
            <a:ext cx="6034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Société</a:t>
            </a:r>
          </a:p>
        </p:txBody>
      </p:sp>
      <p:sp>
        <p:nvSpPr>
          <p:cNvPr id="39" name="Titre de la page">
            <a:extLst>
              <a:ext uri="{FF2B5EF4-FFF2-40B4-BE49-F238E27FC236}">
                <a16:creationId xmlns:a16="http://schemas.microsoft.com/office/drawing/2014/main" id="{DC385C6E-7806-E949-8CE8-88AA1B0D6515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0826495" y="2761773"/>
            <a:ext cx="13130785" cy="18696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8255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825500" rtl="0" eaLnBrk="1" fontAlgn="auto" latinLnBrk="0" hangingPunct="1">
              <a:lnSpc>
                <a:spcPts val="534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Thème de la réunion du jour</a:t>
            </a:r>
          </a:p>
          <a:p>
            <a:pPr marL="0" marR="0" lvl="0" indent="0" algn="l" defTabSz="825500" rtl="0" eaLnBrk="1" fontAlgn="auto" latinLnBrk="0" hangingPunct="1">
              <a:lnSpc>
                <a:spcPts val="534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dirty="0"/>
          </a:p>
        </p:txBody>
      </p:sp>
      <p:sp>
        <p:nvSpPr>
          <p:cNvPr id="19" name="Titre de la page">
            <a:extLst>
              <a:ext uri="{FF2B5EF4-FFF2-40B4-BE49-F238E27FC236}">
                <a16:creationId xmlns:a16="http://schemas.microsoft.com/office/drawing/2014/main" id="{0D7A5663-50B1-D844-9FFF-BD1D02E9AB69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17922746" y="9929441"/>
            <a:ext cx="6034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</a:p>
        </p:txBody>
      </p:sp>
      <p:sp>
        <p:nvSpPr>
          <p:cNvPr id="20" name="Titre de la page">
            <a:extLst>
              <a:ext uri="{FF2B5EF4-FFF2-40B4-BE49-F238E27FC236}">
                <a16:creationId xmlns:a16="http://schemas.microsoft.com/office/drawing/2014/main" id="{7AFDAC63-B4D7-D844-9ABB-8EA129E122E8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17922746" y="10648584"/>
            <a:ext cx="6034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Société</a:t>
            </a:r>
          </a:p>
        </p:txBody>
      </p:sp>
      <p:sp>
        <p:nvSpPr>
          <p:cNvPr id="21" name="Titre de la page">
            <a:extLst>
              <a:ext uri="{FF2B5EF4-FFF2-40B4-BE49-F238E27FC236}">
                <a16:creationId xmlns:a16="http://schemas.microsoft.com/office/drawing/2014/main" id="{951009FB-7D23-334D-BD9B-61314B5CA9E3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17922746" y="11632735"/>
            <a:ext cx="6034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</a:p>
        </p:txBody>
      </p:sp>
      <p:sp>
        <p:nvSpPr>
          <p:cNvPr id="23" name="Titre de la page">
            <a:extLst>
              <a:ext uri="{FF2B5EF4-FFF2-40B4-BE49-F238E27FC236}">
                <a16:creationId xmlns:a16="http://schemas.microsoft.com/office/drawing/2014/main" id="{1B8CBF40-0866-8741-9121-1026058B0566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17922746" y="12351878"/>
            <a:ext cx="6034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Société</a:t>
            </a:r>
          </a:p>
        </p:txBody>
      </p:sp>
    </p:spTree>
    <p:extLst>
      <p:ext uri="{BB962C8B-B14F-4D97-AF65-F5344CB8AC3E}">
        <p14:creationId xmlns:p14="http://schemas.microsoft.com/office/powerpoint/2010/main" val="2095835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>
            <a:extLst>
              <a:ext uri="{FF2B5EF4-FFF2-40B4-BE49-F238E27FC236}">
                <a16:creationId xmlns:a16="http://schemas.microsoft.com/office/drawing/2014/main" id="{0DF3689C-709B-DD4F-AF68-283CA6956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13" y="971475"/>
            <a:ext cx="7066142" cy="730326"/>
          </a:xfrm>
          <a:prstGeom prst="rect">
            <a:avLst/>
          </a:prstGeom>
        </p:spPr>
      </p:pic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1A2C69C-0BB1-A245-A5D5-8BFA971EC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81238"/>
            <a:ext cx="10992678" cy="1143476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endParaRPr lang="fr-FR" dirty="0"/>
          </a:p>
        </p:txBody>
      </p:sp>
      <p:pic>
        <p:nvPicPr>
          <p:cNvPr id="4" name="Chapter-Bground-2.png" descr="Chapter-Bground-2.png">
            <a:extLst>
              <a:ext uri="{FF2B5EF4-FFF2-40B4-BE49-F238E27FC236}">
                <a16:creationId xmlns:a16="http://schemas.microsoft.com/office/drawing/2014/main" id="{9831A63A-2F95-4941-A536-ABE2ACC90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5679" y="0"/>
            <a:ext cx="14458322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re de la page">
            <a:extLst>
              <a:ext uri="{FF2B5EF4-FFF2-40B4-BE49-F238E27FC236}">
                <a16:creationId xmlns:a16="http://schemas.microsoft.com/office/drawing/2014/main" id="{1EF621AC-A404-5848-B8ED-1EED17EAA6D7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4263347" y="2281238"/>
            <a:ext cx="876810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  <a:endParaRPr dirty="0"/>
          </a:p>
        </p:txBody>
      </p:sp>
      <p:sp>
        <p:nvSpPr>
          <p:cNvPr id="8" name="Titre de la page">
            <a:extLst>
              <a:ext uri="{FF2B5EF4-FFF2-40B4-BE49-F238E27FC236}">
                <a16:creationId xmlns:a16="http://schemas.microsoft.com/office/drawing/2014/main" id="{36CE15A4-C468-574E-852E-CDB87737029F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4263347" y="3024444"/>
            <a:ext cx="876810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Société</a:t>
            </a:r>
            <a:endParaRPr dirty="0"/>
          </a:p>
        </p:txBody>
      </p:sp>
      <p:sp>
        <p:nvSpPr>
          <p:cNvPr id="10" name="Titre de la page">
            <a:extLst>
              <a:ext uri="{FF2B5EF4-FFF2-40B4-BE49-F238E27FC236}">
                <a16:creationId xmlns:a16="http://schemas.microsoft.com/office/drawing/2014/main" id="{2DD5F25C-9730-FD40-A1E0-4850DBE94F47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14263347" y="4187684"/>
            <a:ext cx="876810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  <a:endParaRPr dirty="0"/>
          </a:p>
        </p:txBody>
      </p:sp>
      <p:sp>
        <p:nvSpPr>
          <p:cNvPr id="13" name="Titre de la page">
            <a:extLst>
              <a:ext uri="{FF2B5EF4-FFF2-40B4-BE49-F238E27FC236}">
                <a16:creationId xmlns:a16="http://schemas.microsoft.com/office/drawing/2014/main" id="{C97C5D92-5B64-9142-BB8C-E7EC5B40F97F}"/>
              </a:ext>
            </a:extLst>
          </p:cNvPr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14263347" y="4930890"/>
            <a:ext cx="876810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Société</a:t>
            </a:r>
            <a:endParaRPr dirty="0"/>
          </a:p>
        </p:txBody>
      </p:sp>
      <p:sp>
        <p:nvSpPr>
          <p:cNvPr id="14" name="Titre de la page">
            <a:extLst>
              <a:ext uri="{FF2B5EF4-FFF2-40B4-BE49-F238E27FC236}">
                <a16:creationId xmlns:a16="http://schemas.microsoft.com/office/drawing/2014/main" id="{090BAB8C-3F70-3C4A-9C18-947D64F6AA6D}"/>
              </a:ext>
            </a:extLst>
          </p:cNvPr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14268989" y="6130676"/>
            <a:ext cx="876810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  <a:endParaRPr dirty="0"/>
          </a:p>
        </p:txBody>
      </p:sp>
      <p:sp>
        <p:nvSpPr>
          <p:cNvPr id="15" name="Titre de la page">
            <a:extLst>
              <a:ext uri="{FF2B5EF4-FFF2-40B4-BE49-F238E27FC236}">
                <a16:creationId xmlns:a16="http://schemas.microsoft.com/office/drawing/2014/main" id="{9DCCC46A-DDBA-2040-A5C2-6D19AF4347CD}"/>
              </a:ext>
            </a:extLst>
          </p:cNvPr>
          <p:cNvSpPr txBox="1">
            <a:spLocks noGrp="1"/>
          </p:cNvSpPr>
          <p:nvPr>
            <p:ph type="body" sz="quarter" idx="19" hasCustomPrompt="1"/>
          </p:nvPr>
        </p:nvSpPr>
        <p:spPr>
          <a:xfrm>
            <a:off x="14268989" y="6873882"/>
            <a:ext cx="876810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Société</a:t>
            </a:r>
            <a:endParaRPr dirty="0"/>
          </a:p>
        </p:txBody>
      </p:sp>
      <p:sp>
        <p:nvSpPr>
          <p:cNvPr id="16" name="Titre de la page">
            <a:extLst>
              <a:ext uri="{FF2B5EF4-FFF2-40B4-BE49-F238E27FC236}">
                <a16:creationId xmlns:a16="http://schemas.microsoft.com/office/drawing/2014/main" id="{AB49ECD6-4D2B-F04C-9509-834581BC03E9}"/>
              </a:ext>
            </a:extLst>
          </p:cNvPr>
          <p:cNvSpPr txBox="1">
            <a:spLocks noGrp="1"/>
          </p:cNvSpPr>
          <p:nvPr>
            <p:ph type="body" sz="quarter" idx="20" hasCustomPrompt="1"/>
          </p:nvPr>
        </p:nvSpPr>
        <p:spPr>
          <a:xfrm>
            <a:off x="14268989" y="8035787"/>
            <a:ext cx="876810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  <a:endParaRPr dirty="0"/>
          </a:p>
        </p:txBody>
      </p:sp>
      <p:sp>
        <p:nvSpPr>
          <p:cNvPr id="17" name="Titre de la page">
            <a:extLst>
              <a:ext uri="{FF2B5EF4-FFF2-40B4-BE49-F238E27FC236}">
                <a16:creationId xmlns:a16="http://schemas.microsoft.com/office/drawing/2014/main" id="{4CB45ED5-D89E-344C-8539-6AA4B1C6AE70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268989" y="8778993"/>
            <a:ext cx="876810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Société</a:t>
            </a:r>
            <a:endParaRPr dirty="0"/>
          </a:p>
        </p:txBody>
      </p:sp>
      <p:sp>
        <p:nvSpPr>
          <p:cNvPr id="18" name="Titre de la page">
            <a:extLst>
              <a:ext uri="{FF2B5EF4-FFF2-40B4-BE49-F238E27FC236}">
                <a16:creationId xmlns:a16="http://schemas.microsoft.com/office/drawing/2014/main" id="{4A7C88B2-E603-4F40-BA7C-6DB952520D1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4268989" y="9953940"/>
            <a:ext cx="876810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  <a:endParaRPr dirty="0"/>
          </a:p>
        </p:txBody>
      </p:sp>
      <p:sp>
        <p:nvSpPr>
          <p:cNvPr id="19" name="Titre de la page">
            <a:extLst>
              <a:ext uri="{FF2B5EF4-FFF2-40B4-BE49-F238E27FC236}">
                <a16:creationId xmlns:a16="http://schemas.microsoft.com/office/drawing/2014/main" id="{4C222550-0B28-DB4B-84C7-3C3859B2D81D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4268989" y="10697146"/>
            <a:ext cx="876810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Société</a:t>
            </a:r>
            <a:endParaRPr dirty="0"/>
          </a:p>
        </p:txBody>
      </p:sp>
      <p:sp>
        <p:nvSpPr>
          <p:cNvPr id="20" name="Titre de la page">
            <a:extLst>
              <a:ext uri="{FF2B5EF4-FFF2-40B4-BE49-F238E27FC236}">
                <a16:creationId xmlns:a16="http://schemas.microsoft.com/office/drawing/2014/main" id="{C3D88978-1F22-4847-B629-79F18422257B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4268989" y="11894099"/>
            <a:ext cx="876810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  <a:endParaRPr dirty="0"/>
          </a:p>
        </p:txBody>
      </p:sp>
      <p:sp>
        <p:nvSpPr>
          <p:cNvPr id="21" name="Titre de la page">
            <a:extLst>
              <a:ext uri="{FF2B5EF4-FFF2-40B4-BE49-F238E27FC236}">
                <a16:creationId xmlns:a16="http://schemas.microsoft.com/office/drawing/2014/main" id="{7E8A7187-4F65-E743-9A85-C93C31C58716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14268989" y="12637305"/>
            <a:ext cx="876810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Société</a:t>
            </a:r>
            <a:endParaRPr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27A388-E0E9-B146-AB54-B1C1137162D1}"/>
              </a:ext>
            </a:extLst>
          </p:cNvPr>
          <p:cNvSpPr/>
          <p:nvPr userDrawn="1"/>
        </p:nvSpPr>
        <p:spPr>
          <a:xfrm>
            <a:off x="-25465" y="6295588"/>
            <a:ext cx="13112815" cy="2626106"/>
          </a:xfrm>
          <a:prstGeom prst="rect">
            <a:avLst/>
          </a:prstGeom>
          <a:solidFill>
            <a:srgbClr val="FC9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de la page">
            <a:extLst>
              <a:ext uri="{FF2B5EF4-FFF2-40B4-BE49-F238E27FC236}">
                <a16:creationId xmlns:a16="http://schemas.microsoft.com/office/drawing/2014/main" id="{D9AA3810-FCA7-4434-8723-1FC2A27B12C8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385012" y="6680755"/>
            <a:ext cx="12401690" cy="201593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Tx/>
              <a:buNone/>
              <a:defRPr sz="60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Thème de la réunion du jour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354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>
            <a:extLst>
              <a:ext uri="{FF2B5EF4-FFF2-40B4-BE49-F238E27FC236}">
                <a16:creationId xmlns:a16="http://schemas.microsoft.com/office/drawing/2014/main" id="{0DF3689C-709B-DD4F-AF68-283CA6956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13" y="971475"/>
            <a:ext cx="7066142" cy="730326"/>
          </a:xfrm>
          <a:prstGeom prst="rect">
            <a:avLst/>
          </a:prstGeom>
        </p:spPr>
      </p:pic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1A2C69C-0BB1-A245-A5D5-8BFA971EC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281237"/>
            <a:ext cx="24384001" cy="474945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27A388-E0E9-B146-AB54-B1C1137162D1}"/>
              </a:ext>
            </a:extLst>
          </p:cNvPr>
          <p:cNvSpPr/>
          <p:nvPr userDrawn="1"/>
        </p:nvSpPr>
        <p:spPr>
          <a:xfrm>
            <a:off x="-25466" y="7030689"/>
            <a:ext cx="24427395" cy="2103031"/>
          </a:xfrm>
          <a:prstGeom prst="rect">
            <a:avLst/>
          </a:prstGeom>
          <a:solidFill>
            <a:srgbClr val="FC9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67D91B-77C1-B24E-9B46-63A377025F94}"/>
              </a:ext>
            </a:extLst>
          </p:cNvPr>
          <p:cNvSpPr/>
          <p:nvPr userDrawn="1"/>
        </p:nvSpPr>
        <p:spPr>
          <a:xfrm>
            <a:off x="-43395" y="9126071"/>
            <a:ext cx="24427395" cy="4589929"/>
          </a:xfrm>
          <a:prstGeom prst="rect">
            <a:avLst/>
          </a:prstGeom>
          <a:solidFill>
            <a:srgbClr val="24A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de la page">
            <a:extLst>
              <a:ext uri="{FF2B5EF4-FFF2-40B4-BE49-F238E27FC236}">
                <a16:creationId xmlns:a16="http://schemas.microsoft.com/office/drawing/2014/main" id="{1ABFD102-B51D-E449-A37A-AD6AEE3B667D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262733" y="9778085"/>
            <a:ext cx="6034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  <a:endParaRPr dirty="0"/>
          </a:p>
        </p:txBody>
      </p:sp>
      <p:sp>
        <p:nvSpPr>
          <p:cNvPr id="26" name="Titre de la page">
            <a:extLst>
              <a:ext uri="{FF2B5EF4-FFF2-40B4-BE49-F238E27FC236}">
                <a16:creationId xmlns:a16="http://schemas.microsoft.com/office/drawing/2014/main" id="{A7F01328-D992-E247-993D-0E151B9A53CD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262733" y="10521291"/>
            <a:ext cx="6034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" dirty="0"/>
              <a:t>Société</a:t>
            </a:r>
            <a:endParaRPr dirty="0"/>
          </a:p>
        </p:txBody>
      </p:sp>
      <p:sp>
        <p:nvSpPr>
          <p:cNvPr id="29" name="Titre de la page">
            <a:extLst>
              <a:ext uri="{FF2B5EF4-FFF2-40B4-BE49-F238E27FC236}">
                <a16:creationId xmlns:a16="http://schemas.microsoft.com/office/drawing/2014/main" id="{80D7B042-CD26-BA4D-A6FB-94CD7379D254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1262733" y="11601694"/>
            <a:ext cx="6034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</a:p>
        </p:txBody>
      </p:sp>
      <p:sp>
        <p:nvSpPr>
          <p:cNvPr id="30" name="Titre de la page">
            <a:extLst>
              <a:ext uri="{FF2B5EF4-FFF2-40B4-BE49-F238E27FC236}">
                <a16:creationId xmlns:a16="http://schemas.microsoft.com/office/drawing/2014/main" id="{11336172-797D-0C49-8E47-1AABF0894D82}"/>
              </a:ext>
            </a:extLst>
          </p:cNvPr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1262733" y="12344900"/>
            <a:ext cx="6034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Société</a:t>
            </a:r>
          </a:p>
        </p:txBody>
      </p:sp>
      <p:sp>
        <p:nvSpPr>
          <p:cNvPr id="31" name="Titre de la page">
            <a:extLst>
              <a:ext uri="{FF2B5EF4-FFF2-40B4-BE49-F238E27FC236}">
                <a16:creationId xmlns:a16="http://schemas.microsoft.com/office/drawing/2014/main" id="{03057BB5-30A8-EC4F-B101-5FFCDF0E79BF}"/>
              </a:ext>
            </a:extLst>
          </p:cNvPr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9062027" y="9778085"/>
            <a:ext cx="6034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</a:p>
        </p:txBody>
      </p:sp>
      <p:sp>
        <p:nvSpPr>
          <p:cNvPr id="32" name="Titre de la page">
            <a:extLst>
              <a:ext uri="{FF2B5EF4-FFF2-40B4-BE49-F238E27FC236}">
                <a16:creationId xmlns:a16="http://schemas.microsoft.com/office/drawing/2014/main" id="{56587719-7466-AE46-85FC-98F103F2C1C3}"/>
              </a:ext>
            </a:extLst>
          </p:cNvPr>
          <p:cNvSpPr txBox="1">
            <a:spLocks noGrp="1"/>
          </p:cNvSpPr>
          <p:nvPr>
            <p:ph type="body" sz="quarter" idx="19" hasCustomPrompt="1"/>
          </p:nvPr>
        </p:nvSpPr>
        <p:spPr>
          <a:xfrm>
            <a:off x="9062027" y="10521291"/>
            <a:ext cx="6034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Société</a:t>
            </a:r>
          </a:p>
        </p:txBody>
      </p:sp>
      <p:sp>
        <p:nvSpPr>
          <p:cNvPr id="33" name="Titre de la page">
            <a:extLst>
              <a:ext uri="{FF2B5EF4-FFF2-40B4-BE49-F238E27FC236}">
                <a16:creationId xmlns:a16="http://schemas.microsoft.com/office/drawing/2014/main" id="{7ED862C3-7566-C345-A918-1B3A5758255F}"/>
              </a:ext>
            </a:extLst>
          </p:cNvPr>
          <p:cNvSpPr txBox="1">
            <a:spLocks noGrp="1"/>
          </p:cNvSpPr>
          <p:nvPr>
            <p:ph type="body" sz="quarter" idx="20" hasCustomPrompt="1"/>
          </p:nvPr>
        </p:nvSpPr>
        <p:spPr>
          <a:xfrm>
            <a:off x="9062027" y="11601694"/>
            <a:ext cx="6034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</a:p>
        </p:txBody>
      </p:sp>
      <p:sp>
        <p:nvSpPr>
          <p:cNvPr id="34" name="Titre de la page">
            <a:extLst>
              <a:ext uri="{FF2B5EF4-FFF2-40B4-BE49-F238E27FC236}">
                <a16:creationId xmlns:a16="http://schemas.microsoft.com/office/drawing/2014/main" id="{2A55203B-9627-0940-B9DE-A9D478A2BFA3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062027" y="12344900"/>
            <a:ext cx="6034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Société</a:t>
            </a:r>
          </a:p>
        </p:txBody>
      </p:sp>
      <p:sp>
        <p:nvSpPr>
          <p:cNvPr id="35" name="Titre de la page">
            <a:extLst>
              <a:ext uri="{FF2B5EF4-FFF2-40B4-BE49-F238E27FC236}">
                <a16:creationId xmlns:a16="http://schemas.microsoft.com/office/drawing/2014/main" id="{EF656E24-7138-BA4C-AAC3-08D0C4416177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6861321" y="9778085"/>
            <a:ext cx="6034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</a:p>
        </p:txBody>
      </p:sp>
      <p:sp>
        <p:nvSpPr>
          <p:cNvPr id="36" name="Titre de la page">
            <a:extLst>
              <a:ext uri="{FF2B5EF4-FFF2-40B4-BE49-F238E27FC236}">
                <a16:creationId xmlns:a16="http://schemas.microsoft.com/office/drawing/2014/main" id="{9DFB0E2D-3723-0744-95D0-E2D9EA3517CB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6861321" y="10521291"/>
            <a:ext cx="6034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Société</a:t>
            </a:r>
          </a:p>
        </p:txBody>
      </p:sp>
      <p:sp>
        <p:nvSpPr>
          <p:cNvPr id="37" name="Titre de la page">
            <a:extLst>
              <a:ext uri="{FF2B5EF4-FFF2-40B4-BE49-F238E27FC236}">
                <a16:creationId xmlns:a16="http://schemas.microsoft.com/office/drawing/2014/main" id="{9467428D-BFB2-9047-8282-50D85BF6C2EA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6861321" y="11601694"/>
            <a:ext cx="6034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</a:p>
        </p:txBody>
      </p:sp>
      <p:sp>
        <p:nvSpPr>
          <p:cNvPr id="38" name="Titre de la page">
            <a:extLst>
              <a:ext uri="{FF2B5EF4-FFF2-40B4-BE49-F238E27FC236}">
                <a16:creationId xmlns:a16="http://schemas.microsoft.com/office/drawing/2014/main" id="{A27C00ED-74CD-4F4A-B735-98278251B027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16861321" y="12344900"/>
            <a:ext cx="603453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None/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Société</a:t>
            </a:r>
          </a:p>
        </p:txBody>
      </p:sp>
      <p:sp>
        <p:nvSpPr>
          <p:cNvPr id="39" name="Titre de la page">
            <a:extLst>
              <a:ext uri="{FF2B5EF4-FFF2-40B4-BE49-F238E27FC236}">
                <a16:creationId xmlns:a16="http://schemas.microsoft.com/office/drawing/2014/main" id="{DC385C6E-7806-E949-8CE8-88AA1B0D6515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262733" y="7403740"/>
            <a:ext cx="21633122" cy="148489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8255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825500" rtl="0" eaLnBrk="1" fontAlgn="auto" latinLnBrk="0" hangingPunct="1">
              <a:lnSpc>
                <a:spcPts val="534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Thème de la réunion du jour</a:t>
            </a:r>
            <a:br>
              <a:rPr lang="fr-FR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8380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apter-Bground-2.png" descr="Chapter-Bground-2.png">
            <a:extLst>
              <a:ext uri="{FF2B5EF4-FFF2-40B4-BE49-F238E27FC236}">
                <a16:creationId xmlns:a16="http://schemas.microsoft.com/office/drawing/2014/main" id="{D8394881-C7F0-0A4E-95D5-BCB5321CF1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6349867" y="-1"/>
            <a:ext cx="18026727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82F76D-D610-4205-A2DE-13F1C032A713}"/>
              </a:ext>
            </a:extLst>
          </p:cNvPr>
          <p:cNvSpPr/>
          <p:nvPr userDrawn="1"/>
        </p:nvSpPr>
        <p:spPr>
          <a:xfrm>
            <a:off x="7406" y="5895205"/>
            <a:ext cx="18546417" cy="1598899"/>
          </a:xfrm>
          <a:prstGeom prst="rect">
            <a:avLst/>
          </a:prstGeom>
          <a:solidFill>
            <a:srgbClr val="FC9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6697CC-7D8E-C947-B8FD-3A2B3FF26E95}"/>
              </a:ext>
            </a:extLst>
          </p:cNvPr>
          <p:cNvSpPr/>
          <p:nvPr userDrawn="1"/>
        </p:nvSpPr>
        <p:spPr>
          <a:xfrm>
            <a:off x="7406" y="0"/>
            <a:ext cx="24376594" cy="2269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5A435-2C87-7945-BD9E-C4B827FAEA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13" y="971475"/>
            <a:ext cx="7066142" cy="730326"/>
          </a:xfrm>
          <a:prstGeom prst="rect">
            <a:avLst/>
          </a:prstGeom>
        </p:spPr>
      </p:pic>
      <p:sp>
        <p:nvSpPr>
          <p:cNvPr id="16" name="Titre de la page">
            <a:extLst>
              <a:ext uri="{FF2B5EF4-FFF2-40B4-BE49-F238E27FC236}">
                <a16:creationId xmlns:a16="http://schemas.microsoft.com/office/drawing/2014/main" id="{E0B072BD-F4CE-3F44-8FE1-F124944813F9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36884" y="6158004"/>
            <a:ext cx="17910513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Tx/>
              <a:buNone/>
              <a:defRPr sz="60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Titre du chapitre ou de la section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537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166412-EAC7-40CE-95EE-D663675D5963}"/>
              </a:ext>
            </a:extLst>
          </p:cNvPr>
          <p:cNvSpPr/>
          <p:nvPr userDrawn="1"/>
        </p:nvSpPr>
        <p:spPr>
          <a:xfrm>
            <a:off x="7406" y="5895205"/>
            <a:ext cx="18546417" cy="1598899"/>
          </a:xfrm>
          <a:prstGeom prst="rect">
            <a:avLst/>
          </a:prstGeom>
          <a:solidFill>
            <a:srgbClr val="FC9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Chapter-Bground-2.png" descr="Chapter-Bground-2.png">
            <a:extLst>
              <a:ext uri="{FF2B5EF4-FFF2-40B4-BE49-F238E27FC236}">
                <a16:creationId xmlns:a16="http://schemas.microsoft.com/office/drawing/2014/main" id="{D8394881-C7F0-0A4E-95D5-BCB5321CF1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4606692" y="3938695"/>
            <a:ext cx="4587941" cy="1496667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6697CC-7D8E-C947-B8FD-3A2B3FF26E95}"/>
              </a:ext>
            </a:extLst>
          </p:cNvPr>
          <p:cNvSpPr/>
          <p:nvPr userDrawn="1"/>
        </p:nvSpPr>
        <p:spPr>
          <a:xfrm>
            <a:off x="7406" y="0"/>
            <a:ext cx="24376594" cy="2269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5A435-2C87-7945-BD9E-C4B827FAEA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13" y="971475"/>
            <a:ext cx="7066142" cy="730326"/>
          </a:xfrm>
          <a:prstGeom prst="rect">
            <a:avLst/>
          </a:prstGeom>
        </p:spPr>
      </p:pic>
      <p:sp>
        <p:nvSpPr>
          <p:cNvPr id="10" name="Titre de la page">
            <a:extLst>
              <a:ext uri="{FF2B5EF4-FFF2-40B4-BE49-F238E27FC236}">
                <a16:creationId xmlns:a16="http://schemas.microsoft.com/office/drawing/2014/main" id="{12776C40-B086-4753-B70B-246FDAB9A488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36884" y="6158004"/>
            <a:ext cx="17910513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Tx/>
              <a:buNone/>
              <a:defRPr sz="60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Titre du sous-chapitre ou de la sous-section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776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>
            <a:extLst>
              <a:ext uri="{FF2B5EF4-FFF2-40B4-BE49-F238E27FC236}">
                <a16:creationId xmlns:a16="http://schemas.microsoft.com/office/drawing/2014/main" id="{B9BB1567-2413-D74C-BEF8-3F0E1E352A96}"/>
              </a:ext>
            </a:extLst>
          </p:cNvPr>
          <p:cNvGrpSpPr/>
          <p:nvPr userDrawn="1"/>
        </p:nvGrpSpPr>
        <p:grpSpPr>
          <a:xfrm flipV="1">
            <a:off x="7406" y="2281314"/>
            <a:ext cx="24384000" cy="11480800"/>
            <a:chOff x="0" y="825500"/>
            <a:chExt cx="9906000" cy="5740400"/>
          </a:xfrm>
        </p:grpSpPr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CB747BB5-FB35-2A47-8E60-48507A227C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825500"/>
              <a:ext cx="9906000" cy="5740400"/>
            </a:xfrm>
            <a:prstGeom prst="rect">
              <a:avLst/>
            </a:prstGeom>
            <a:solidFill>
              <a:srgbClr val="2F2E2F"/>
            </a:solidFill>
            <a:ln>
              <a:noFill/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9217734-067D-3B45-AF0A-367CA8B9006A}"/>
                </a:ext>
              </a:extLst>
            </p:cNvPr>
            <p:cNvSpPr/>
            <p:nvPr/>
          </p:nvSpPr>
          <p:spPr>
            <a:xfrm>
              <a:off x="0" y="825500"/>
              <a:ext cx="9906000" cy="5740400"/>
            </a:xfrm>
            <a:prstGeom prst="rect">
              <a:avLst/>
            </a:prstGeom>
            <a:solidFill>
              <a:srgbClr val="00AC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926"/>
            </a:p>
          </p:txBody>
        </p:sp>
      </p:grpSp>
      <p:sp>
        <p:nvSpPr>
          <p:cNvPr id="9" name="Right Triangle 12">
            <a:extLst>
              <a:ext uri="{FF2B5EF4-FFF2-40B4-BE49-F238E27FC236}">
                <a16:creationId xmlns:a16="http://schemas.microsoft.com/office/drawing/2014/main" id="{1C0880A7-0F88-D942-A4C3-D39573790729}"/>
              </a:ext>
            </a:extLst>
          </p:cNvPr>
          <p:cNvSpPr/>
          <p:nvPr userDrawn="1"/>
        </p:nvSpPr>
        <p:spPr>
          <a:xfrm rot="10800000">
            <a:off x="17883183" y="2235199"/>
            <a:ext cx="5775278" cy="534894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aseline="-25000" dirty="0"/>
          </a:p>
        </p:txBody>
      </p:sp>
      <p:sp>
        <p:nvSpPr>
          <p:cNvPr id="10" name="Right Triangle 13">
            <a:extLst>
              <a:ext uri="{FF2B5EF4-FFF2-40B4-BE49-F238E27FC236}">
                <a16:creationId xmlns:a16="http://schemas.microsoft.com/office/drawing/2014/main" id="{45C970CA-36D2-DF45-88F7-B940F3CA583F}"/>
              </a:ext>
            </a:extLst>
          </p:cNvPr>
          <p:cNvSpPr/>
          <p:nvPr userDrawn="1"/>
        </p:nvSpPr>
        <p:spPr>
          <a:xfrm rot="10800000">
            <a:off x="19723559" y="2235199"/>
            <a:ext cx="4653033" cy="4789486"/>
          </a:xfrm>
          <a:prstGeom prst="rtTriangle">
            <a:avLst/>
          </a:prstGeom>
          <a:solidFill>
            <a:srgbClr val="2F2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0DF3689C-709B-DD4F-AF68-283CA6956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13" y="971475"/>
            <a:ext cx="7066142" cy="7303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D1FB85-3E35-9549-BC87-B10D6807768E}"/>
              </a:ext>
            </a:extLst>
          </p:cNvPr>
          <p:cNvSpPr/>
          <p:nvPr userDrawn="1"/>
        </p:nvSpPr>
        <p:spPr>
          <a:xfrm>
            <a:off x="7406" y="11893826"/>
            <a:ext cx="24384000" cy="1848678"/>
          </a:xfrm>
          <a:prstGeom prst="rect">
            <a:avLst/>
          </a:prstGeom>
          <a:solidFill>
            <a:srgbClr val="2F2E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D029D32-2262-44C6-AA2B-4E573693D96E}"/>
              </a:ext>
            </a:extLst>
          </p:cNvPr>
          <p:cNvSpPr txBox="1"/>
          <p:nvPr userDrawn="1"/>
        </p:nvSpPr>
        <p:spPr>
          <a:xfrm>
            <a:off x="653349" y="12527958"/>
            <a:ext cx="15878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fr-FR" sz="3200" b="0" i="0" dirty="0">
                <a:solidFill>
                  <a:srgbClr val="F5F5F5"/>
                </a:solidFill>
              </a:rPr>
              <a:t>www.afte.com   46 rue d’Amsterdam - 75009 Paris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F0E07D59-BC29-4D67-8C75-81207A9E5B3A}"/>
              </a:ext>
            </a:extLst>
          </p:cNvPr>
          <p:cNvCxnSpPr>
            <a:cxnSpLocks/>
          </p:cNvCxnSpPr>
          <p:nvPr userDrawn="1"/>
        </p:nvCxnSpPr>
        <p:spPr>
          <a:xfrm>
            <a:off x="3307401" y="12609981"/>
            <a:ext cx="0" cy="504641"/>
          </a:xfrm>
          <a:prstGeom prst="line">
            <a:avLst/>
          </a:prstGeom>
          <a:ln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hlinkClick r:id="rId4"/>
            <a:extLst>
              <a:ext uri="{FF2B5EF4-FFF2-40B4-BE49-F238E27FC236}">
                <a16:creationId xmlns:a16="http://schemas.microsoft.com/office/drawing/2014/main" id="{07FBF415-C962-41B3-B915-83E2D42872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1797" y="12461220"/>
            <a:ext cx="546100" cy="444500"/>
          </a:xfrm>
          <a:prstGeom prst="rect">
            <a:avLst/>
          </a:prstGeom>
        </p:spPr>
      </p:pic>
      <p:pic>
        <p:nvPicPr>
          <p:cNvPr id="21" name="Image 20">
            <a:hlinkClick r:id="rId6"/>
            <a:extLst>
              <a:ext uri="{FF2B5EF4-FFF2-40B4-BE49-F238E27FC236}">
                <a16:creationId xmlns:a16="http://schemas.microsoft.com/office/drawing/2014/main" id="{4E4AAE5E-6198-4F16-AC6E-C6E444DCD9E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9779" y="12461220"/>
            <a:ext cx="469900" cy="444500"/>
          </a:xfrm>
          <a:prstGeom prst="rect">
            <a:avLst/>
          </a:prstGeom>
        </p:spPr>
      </p:pic>
      <p:pic>
        <p:nvPicPr>
          <p:cNvPr id="22" name="Image 21">
            <a:hlinkClick r:id="rId8"/>
            <a:extLst>
              <a:ext uri="{FF2B5EF4-FFF2-40B4-BE49-F238E27FC236}">
                <a16:creationId xmlns:a16="http://schemas.microsoft.com/office/drawing/2014/main" id="{5A5FB47A-752E-430C-968D-AD0E159D697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1561" y="12461220"/>
            <a:ext cx="596900" cy="444500"/>
          </a:xfrm>
          <a:prstGeom prst="rect">
            <a:avLst/>
          </a:prstGeom>
        </p:spPr>
      </p:pic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C38B0965-0E25-4C4F-8BEF-5E96B411513E}"/>
              </a:ext>
            </a:extLst>
          </p:cNvPr>
          <p:cNvCxnSpPr>
            <a:cxnSpLocks/>
          </p:cNvCxnSpPr>
          <p:nvPr userDrawn="1"/>
        </p:nvCxnSpPr>
        <p:spPr>
          <a:xfrm>
            <a:off x="20803838" y="12343929"/>
            <a:ext cx="0" cy="67908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A32D3C08-2B50-4107-9CD3-D82B8656B787}"/>
              </a:ext>
            </a:extLst>
          </p:cNvPr>
          <p:cNvCxnSpPr>
            <a:cxnSpLocks/>
          </p:cNvCxnSpPr>
          <p:nvPr userDrawn="1"/>
        </p:nvCxnSpPr>
        <p:spPr>
          <a:xfrm>
            <a:off x="22465620" y="12343929"/>
            <a:ext cx="0" cy="67908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66A6BC3D-00F1-4291-97E2-5CFD79BEA595}"/>
              </a:ext>
            </a:extLst>
          </p:cNvPr>
          <p:cNvSpPr txBox="1"/>
          <p:nvPr userDrawn="1"/>
        </p:nvSpPr>
        <p:spPr>
          <a:xfrm>
            <a:off x="18780142" y="12955941"/>
            <a:ext cx="2082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i="0" u="none" dirty="0">
                <a:solidFill>
                  <a:schemeClr val="bg1"/>
                </a:solidFill>
              </a:rPr>
              <a:t>@</a:t>
            </a:r>
            <a:r>
              <a:rPr lang="fr-FR" sz="2000" b="0" i="0" u="none" dirty="0" err="1">
                <a:solidFill>
                  <a:schemeClr val="bg1"/>
                </a:solidFill>
              </a:rPr>
              <a:t>AFTE_France</a:t>
            </a:r>
            <a:endParaRPr lang="fr-FR" sz="2000" b="0" i="0" dirty="0">
              <a:solidFill>
                <a:srgbClr val="F5F5F5"/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48AA4C6-8687-4749-A0C1-9443F508DDDE}"/>
              </a:ext>
            </a:extLst>
          </p:cNvPr>
          <p:cNvSpPr txBox="1"/>
          <p:nvPr userDrawn="1"/>
        </p:nvSpPr>
        <p:spPr>
          <a:xfrm>
            <a:off x="21281467" y="12955941"/>
            <a:ext cx="70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i="0" u="none" dirty="0">
                <a:solidFill>
                  <a:schemeClr val="bg1"/>
                </a:solidFill>
              </a:rPr>
              <a:t>AFTE</a:t>
            </a:r>
            <a:endParaRPr lang="fr-FR" sz="2000" b="0" i="0" dirty="0">
              <a:solidFill>
                <a:srgbClr val="F5F5F5"/>
              </a:solidFill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7CB2FA6-8C77-4262-8243-3E72EB318AFA}"/>
              </a:ext>
            </a:extLst>
          </p:cNvPr>
          <p:cNvSpPr txBox="1"/>
          <p:nvPr userDrawn="1"/>
        </p:nvSpPr>
        <p:spPr>
          <a:xfrm>
            <a:off x="23006749" y="12955470"/>
            <a:ext cx="70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i="0" u="none" dirty="0">
                <a:solidFill>
                  <a:schemeClr val="bg1"/>
                </a:solidFill>
              </a:rPr>
              <a:t>AFTE</a:t>
            </a:r>
            <a:endParaRPr lang="fr-FR" sz="2000" b="0" i="0" dirty="0">
              <a:solidFill>
                <a:srgbClr val="F5F5F5"/>
              </a:solidFill>
            </a:endParaRPr>
          </a:p>
        </p:txBody>
      </p:sp>
      <p:sp>
        <p:nvSpPr>
          <p:cNvPr id="26" name="Espace réservé du texte 1">
            <a:extLst>
              <a:ext uri="{FF2B5EF4-FFF2-40B4-BE49-F238E27FC236}">
                <a16:creationId xmlns:a16="http://schemas.microsoft.com/office/drawing/2014/main" id="{41C09C43-E1DF-445F-ABD4-1642E5D773D4}"/>
              </a:ext>
            </a:extLst>
          </p:cNvPr>
          <p:cNvSpPr txBox="1">
            <a:spLocks/>
          </p:cNvSpPr>
          <p:nvPr userDrawn="1"/>
        </p:nvSpPr>
        <p:spPr>
          <a:xfrm>
            <a:off x="-3979069" y="9519580"/>
            <a:ext cx="22461032" cy="10156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8800" dirty="0">
                <a:solidFill>
                  <a:srgbClr val="FFFFFF"/>
                </a:solidFill>
              </a:rPr>
              <a:t>Merci de votre participation</a:t>
            </a:r>
          </a:p>
        </p:txBody>
      </p:sp>
    </p:spTree>
    <p:extLst>
      <p:ext uri="{BB962C8B-B14F-4D97-AF65-F5344CB8AC3E}">
        <p14:creationId xmlns:p14="http://schemas.microsoft.com/office/powerpoint/2010/main" val="404234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59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799" r:id="rId2"/>
    <p:sldLayoutId id="2147483810" r:id="rId3"/>
    <p:sldLayoutId id="2147483798" r:id="rId4"/>
    <p:sldLayoutId id="2147483800" r:id="rId5"/>
    <p:sldLayoutId id="2147483797" r:id="rId6"/>
    <p:sldLayoutId id="2147483801" r:id="rId7"/>
    <p:sldLayoutId id="2147483802" r:id="rId8"/>
    <p:sldLayoutId id="2147483795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>
            <a:extLst>
              <a:ext uri="{FF2B5EF4-FFF2-40B4-BE49-F238E27FC236}">
                <a16:creationId xmlns:a16="http://schemas.microsoft.com/office/drawing/2014/main" id="{68F2CEE4-9A47-7C45-B8B5-BC955B69B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 flipV="1">
            <a:off x="19862550" y="9194548"/>
            <a:ext cx="2005840" cy="703706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A7725C8-1AC3-4847-9878-74C92CF87055}"/>
              </a:ext>
            </a:extLst>
          </p:cNvPr>
          <p:cNvSpPr txBox="1"/>
          <p:nvPr userDrawn="1"/>
        </p:nvSpPr>
        <p:spPr>
          <a:xfrm>
            <a:off x="5395315" y="1438047"/>
            <a:ext cx="102657" cy="5827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1" i="1" u="none" strike="noStrike" cap="none" spc="0" normalizeH="0" baseline="0" dirty="0">
              <a:ln>
                <a:noFill/>
              </a:ln>
              <a:solidFill>
                <a:srgbClr val="24ACC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0" name="Rectangle">
            <a:extLst>
              <a:ext uri="{FF2B5EF4-FFF2-40B4-BE49-F238E27FC236}">
                <a16:creationId xmlns:a16="http://schemas.microsoft.com/office/drawing/2014/main" id="{4EE2F2ED-07D2-8F40-920F-FFA63ED0A500}"/>
              </a:ext>
            </a:extLst>
          </p:cNvPr>
          <p:cNvSpPr/>
          <p:nvPr userDrawn="1"/>
        </p:nvSpPr>
        <p:spPr>
          <a:xfrm>
            <a:off x="0" y="12850187"/>
            <a:ext cx="24384001" cy="865813"/>
          </a:xfrm>
          <a:prstGeom prst="rect">
            <a:avLst/>
          </a:prstGeom>
          <a:solidFill>
            <a:srgbClr val="F5F5F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 sz="3200" b="0" i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22" name="Carré">
            <a:extLst>
              <a:ext uri="{FF2B5EF4-FFF2-40B4-BE49-F238E27FC236}">
                <a16:creationId xmlns:a16="http://schemas.microsoft.com/office/drawing/2014/main" id="{E781FBD6-7000-BB45-90FE-C489EC38B0AD}"/>
              </a:ext>
            </a:extLst>
          </p:cNvPr>
          <p:cNvSpPr/>
          <p:nvPr userDrawn="1"/>
        </p:nvSpPr>
        <p:spPr>
          <a:xfrm>
            <a:off x="23518187" y="12850187"/>
            <a:ext cx="865813" cy="865813"/>
          </a:xfrm>
          <a:prstGeom prst="rect">
            <a:avLst/>
          </a:prstGeom>
          <a:solidFill>
            <a:srgbClr val="2F2E2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 sz="3300" b="0" i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" name="Numéro de diapositive">
            <a:extLst>
              <a:ext uri="{FF2B5EF4-FFF2-40B4-BE49-F238E27FC236}">
                <a16:creationId xmlns:a16="http://schemas.microsoft.com/office/drawing/2014/main" id="{49995DA9-D24B-C843-B110-3DD249630334}"/>
              </a:ext>
            </a:extLst>
          </p:cNvPr>
          <p:cNvSpPr txBox="1">
            <a:spLocks/>
          </p:cNvSpPr>
          <p:nvPr userDrawn="1"/>
        </p:nvSpPr>
        <p:spPr>
          <a:xfrm>
            <a:off x="23765208" y="13102091"/>
            <a:ext cx="371773" cy="350343"/>
          </a:xfrm>
          <a:prstGeom prst="rect">
            <a:avLst/>
          </a:prstGeom>
        </p:spPr>
        <p:txBody>
          <a:bodyPr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24ACC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228600" algn="ctr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24ACC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457200" algn="ctr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24ACC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685800" algn="ctr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24ACC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914400" algn="ctr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24ACC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1143000" algn="ctr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24ACC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371600" algn="ctr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24ACC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600200" algn="ctr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24ACC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828800" algn="ctr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24ACC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endParaRPr lang="fr-FR" dirty="0"/>
          </a:p>
        </p:txBody>
      </p:sp>
      <p:pic>
        <p:nvPicPr>
          <p:cNvPr id="24" name="Image" descr="Image">
            <a:extLst>
              <a:ext uri="{FF2B5EF4-FFF2-40B4-BE49-F238E27FC236}">
                <a16:creationId xmlns:a16="http://schemas.microsoft.com/office/drawing/2014/main" id="{2CD43DA9-4D78-084D-B350-801D1C76C68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7" y="13145734"/>
            <a:ext cx="1034820" cy="26309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760893" y="13097111"/>
            <a:ext cx="371773" cy="3503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00000"/>
              </a:lnSpc>
              <a:defRPr sz="2000" i="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 dirty="0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CCDEFD8E-AF9D-8A43-8D36-2EECD850D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11665" y="13025523"/>
            <a:ext cx="8892209" cy="4806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2400">
                <a:solidFill>
                  <a:srgbClr val="2F2E2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D6C581D-AD0D-4448-AF2A-13B1F92C2162}"/>
              </a:ext>
            </a:extLst>
          </p:cNvPr>
          <p:cNvSpPr txBox="1"/>
          <p:nvPr userDrawn="1"/>
        </p:nvSpPr>
        <p:spPr>
          <a:xfrm>
            <a:off x="1101611" y="10721195"/>
            <a:ext cx="102657" cy="5827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1" i="1" u="none" strike="noStrike" cap="none" spc="0" normalizeH="0" baseline="0" dirty="0">
              <a:ln>
                <a:noFill/>
              </a:ln>
              <a:solidFill>
                <a:srgbClr val="24ACC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445762FA-F7B1-894E-A9A8-B20CC4B00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08029" y="13097111"/>
            <a:ext cx="3017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1">
                <a:solidFill>
                  <a:srgbClr val="2F2E2F"/>
                </a:solidFill>
              </a:defRPr>
            </a:lvl1pPr>
          </a:lstStyle>
          <a:p>
            <a:fld id="{516EC6F8-802C-447C-9739-460E2307FC1A}" type="datetime1">
              <a:rPr lang="fr-FR" smtClean="0"/>
              <a:t>15/12/2023</a:t>
            </a:fld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B3A78C-AC12-E547-8C87-F3331B0F5EC9}"/>
              </a:ext>
            </a:extLst>
          </p:cNvPr>
          <p:cNvSpPr/>
          <p:nvPr userDrawn="1"/>
        </p:nvSpPr>
        <p:spPr>
          <a:xfrm>
            <a:off x="0" y="6810"/>
            <a:ext cx="24384000" cy="288886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Espace réservé du titre 30">
            <a:extLst>
              <a:ext uri="{FF2B5EF4-FFF2-40B4-BE49-F238E27FC236}">
                <a16:creationId xmlns:a16="http://schemas.microsoft.com/office/drawing/2014/main" id="{78CF53FF-E7AB-9C4C-B93A-ACACDEF7B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0" y="1085807"/>
            <a:ext cx="20677632" cy="1675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titre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603A7FAA-ED36-404E-8D21-1E276747B2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V="1">
            <a:off x="3527694" y="-3520882"/>
            <a:ext cx="1411956" cy="846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177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07" r:id="rId2"/>
    <p:sldLayoutId id="2147483823" r:id="rId3"/>
    <p:sldLayoutId id="2147483822" r:id="rId4"/>
    <p:sldLayoutId id="2147483821" r:id="rId5"/>
    <p:sldLayoutId id="2147483816" r:id="rId6"/>
    <p:sldLayoutId id="2147483819" r:id="rId7"/>
    <p:sldLayoutId id="2147483817" r:id="rId8"/>
    <p:sldLayoutId id="2147483818" r:id="rId9"/>
    <p:sldLayoutId id="2147483813" r:id="rId10"/>
    <p:sldLayoutId id="2147483814" r:id="rId11"/>
    <p:sldLayoutId id="2147483824" r:id="rId12"/>
    <p:sldLayoutId id="2147483825" r:id="rId13"/>
    <p:sldLayoutId id="2147483832" r:id="rId14"/>
  </p:sldLayoutIdLst>
  <p:transition spd="med"/>
  <p:hf hdr="0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ln>
            <a:noFill/>
          </a:ln>
          <a:solidFill>
            <a:srgbClr val="2F2E2F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64583" marR="0" indent="-264583" algn="l" defTabSz="18288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626262"/>
          </a:solidFill>
          <a:uFillTx/>
          <a:latin typeface="+mn-lt"/>
          <a:ea typeface="+mn-ea"/>
          <a:cs typeface="+mn-cs"/>
          <a:sym typeface="Calibri"/>
        </a:defRPr>
      </a:lvl1pPr>
      <a:lvl2pPr marL="899583" marR="0" indent="-264583" algn="l" defTabSz="18288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626262"/>
          </a:solidFill>
          <a:uFillTx/>
          <a:latin typeface="+mn-lt"/>
          <a:ea typeface="+mn-ea"/>
          <a:cs typeface="+mn-cs"/>
          <a:sym typeface="Calibri"/>
        </a:defRPr>
      </a:lvl2pPr>
      <a:lvl3pPr marL="1534583" marR="0" indent="-264583" algn="l" defTabSz="18288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626262"/>
          </a:solidFill>
          <a:uFillTx/>
          <a:latin typeface="+mn-lt"/>
          <a:ea typeface="+mn-ea"/>
          <a:cs typeface="+mn-cs"/>
          <a:sym typeface="Calibri"/>
        </a:defRPr>
      </a:lvl3pPr>
      <a:lvl4pPr marL="2169583" marR="0" indent="-264583" algn="l" defTabSz="18288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626262"/>
          </a:solidFill>
          <a:uFillTx/>
          <a:latin typeface="+mn-lt"/>
          <a:ea typeface="+mn-ea"/>
          <a:cs typeface="+mn-cs"/>
          <a:sym typeface="Calibri"/>
        </a:defRPr>
      </a:lvl4pPr>
      <a:lvl5pPr marL="2804583" marR="0" indent="-264583" algn="l" defTabSz="18288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626262"/>
          </a:solidFill>
          <a:uFillTx/>
          <a:latin typeface="+mn-lt"/>
          <a:ea typeface="+mn-ea"/>
          <a:cs typeface="+mn-cs"/>
          <a:sym typeface="Calibri"/>
        </a:defRPr>
      </a:lvl5pPr>
      <a:lvl6pPr marL="3439583" marR="0" indent="-264583" algn="l" defTabSz="18288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626262"/>
          </a:solidFill>
          <a:uFillTx/>
          <a:latin typeface="+mn-lt"/>
          <a:ea typeface="+mn-ea"/>
          <a:cs typeface="+mn-cs"/>
          <a:sym typeface="Calibri"/>
        </a:defRPr>
      </a:lvl6pPr>
      <a:lvl7pPr marL="4074583" marR="0" indent="-264583" algn="l" defTabSz="18288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626262"/>
          </a:solidFill>
          <a:uFillTx/>
          <a:latin typeface="+mn-lt"/>
          <a:ea typeface="+mn-ea"/>
          <a:cs typeface="+mn-cs"/>
          <a:sym typeface="Calibri"/>
        </a:defRPr>
      </a:lvl7pPr>
      <a:lvl8pPr marL="4709583" marR="0" indent="-264583" algn="l" defTabSz="18288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626262"/>
          </a:solidFill>
          <a:uFillTx/>
          <a:latin typeface="+mn-lt"/>
          <a:ea typeface="+mn-ea"/>
          <a:cs typeface="+mn-cs"/>
          <a:sym typeface="Calibri"/>
        </a:defRPr>
      </a:lvl8pPr>
      <a:lvl9pPr marL="5344583" marR="0" indent="-264583" algn="l" defTabSz="18288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626262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92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</p:sldLayoutIdLst>
  <p:hf sldNum="0" hdr="0" dt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2" indent="-228594" algn="l" defTabSz="91437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8" indent="-228594" algn="l" defTabSz="91437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2" indent="-228594" algn="l" defTabSz="91437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ec.europa.eu/commission/presscorner/detail/en/qanda_23_4043" TargetMode="External"/><Relationship Id="rId4" Type="http://schemas.openxmlformats.org/officeDocument/2006/relationships/image" Target="../media/image4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svg"/><Relationship Id="rId2" Type="http://schemas.openxmlformats.org/officeDocument/2006/relationships/image" Target="../media/image44.wmf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svg"/><Relationship Id="rId10" Type="http://schemas.openxmlformats.org/officeDocument/2006/relationships/image" Target="../media/image52.png"/><Relationship Id="rId19" Type="http://schemas.openxmlformats.org/officeDocument/2006/relationships/image" Target="../media/image61.svg"/><Relationship Id="rId4" Type="http://schemas.openxmlformats.org/officeDocument/2006/relationships/image" Target="../media/image46.jpeg"/><Relationship Id="rId9" Type="http://schemas.openxmlformats.org/officeDocument/2006/relationships/image" Target="../media/image51.svg"/><Relationship Id="rId1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4A06B6-117E-49F3-9CC5-753F8C1B00A2}"/>
              </a:ext>
            </a:extLst>
          </p:cNvPr>
          <p:cNvSpPr/>
          <p:nvPr/>
        </p:nvSpPr>
        <p:spPr>
          <a:xfrm>
            <a:off x="-1" y="-1"/>
            <a:ext cx="3276590" cy="13716001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2867" r="-42945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1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5B87729-2231-4BAD-8169-0FA3C5F53539}"/>
              </a:ext>
            </a:extLst>
          </p:cNvPr>
          <p:cNvSpPr/>
          <p:nvPr/>
        </p:nvSpPr>
        <p:spPr>
          <a:xfrm>
            <a:off x="3276590" y="-11"/>
            <a:ext cx="2641601" cy="1371600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481" r="-28317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1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3A64AD-9D93-4EBD-AB42-3CBD35FB192E}"/>
              </a:ext>
            </a:extLst>
          </p:cNvPr>
          <p:cNvSpPr/>
          <p:nvPr/>
        </p:nvSpPr>
        <p:spPr>
          <a:xfrm>
            <a:off x="5918191" y="-9"/>
            <a:ext cx="2641601" cy="13716001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9809" r="-3192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1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7F2EDC0-A179-4726-AF27-1107486E7E6E}"/>
              </a:ext>
            </a:extLst>
          </p:cNvPr>
          <p:cNvSpPr/>
          <p:nvPr/>
        </p:nvSpPr>
        <p:spPr>
          <a:xfrm>
            <a:off x="8559793" y="-7"/>
            <a:ext cx="2641601" cy="13716001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13942" r="-850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1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87D6D2-0FCC-4D01-8BFF-EB4E9BC660EA}"/>
              </a:ext>
            </a:extLst>
          </p:cNvPr>
          <p:cNvSpPr/>
          <p:nvPr/>
        </p:nvSpPr>
        <p:spPr>
          <a:xfrm>
            <a:off x="11201394" y="-5"/>
            <a:ext cx="2641601" cy="13716001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71154" r="-25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D957360-9384-4E12-AEBA-AFBB3878CE16}"/>
              </a:ext>
            </a:extLst>
          </p:cNvPr>
          <p:cNvSpPr/>
          <p:nvPr/>
        </p:nvSpPr>
        <p:spPr>
          <a:xfrm>
            <a:off x="13842995" y="-3"/>
            <a:ext cx="2641601" cy="13716001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0" r="-33077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9E794E-C144-47C5-BE25-9A43B500084C}"/>
              </a:ext>
            </a:extLst>
          </p:cNvPr>
          <p:cNvSpPr/>
          <p:nvPr/>
        </p:nvSpPr>
        <p:spPr>
          <a:xfrm>
            <a:off x="16484597" y="-1"/>
            <a:ext cx="2641601" cy="13716001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9325" r="-1725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1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0F60B66-CC40-468E-B404-6681864AD890}"/>
              </a:ext>
            </a:extLst>
          </p:cNvPr>
          <p:cNvSpPr/>
          <p:nvPr/>
        </p:nvSpPr>
        <p:spPr>
          <a:xfrm>
            <a:off x="19126198" y="-2"/>
            <a:ext cx="2641601" cy="13716001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5769" r="-23557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1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04EFC88-0C9D-495D-8C36-266F3D1F0DD3}"/>
              </a:ext>
            </a:extLst>
          </p:cNvPr>
          <p:cNvSpPr/>
          <p:nvPr/>
        </p:nvSpPr>
        <p:spPr>
          <a:xfrm>
            <a:off x="21742399" y="0"/>
            <a:ext cx="2641601" cy="13716001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2692" r="-54903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1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pic>
        <p:nvPicPr>
          <p:cNvPr id="4" name="Image 3" descr="Une image contenant texte, carte de visite&#10;&#10;Description générée automatiquement">
            <a:extLst>
              <a:ext uri="{FF2B5EF4-FFF2-40B4-BE49-F238E27FC236}">
                <a16:creationId xmlns:a16="http://schemas.microsoft.com/office/drawing/2014/main" id="{E5620431-B321-4DF0-A76A-5EA2EF98DB1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82"/>
          <a:stretch/>
        </p:blipFill>
        <p:spPr>
          <a:xfrm>
            <a:off x="-1" y="-1"/>
            <a:ext cx="24384001" cy="64262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0225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3AB5553-0476-4F2B-4EE5-7FE042CE65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10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94A724-051A-9640-900B-555C4428FD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C94FF83-C557-4D84-8D2B-9FBACB24E323}" type="datetime1">
              <a:rPr lang="fr-FR" smtClean="0"/>
              <a:t>15/12/2023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CED4A37-AD97-80AB-7665-119DA6B07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principes de la structuration de prêt </a:t>
            </a:r>
            <a:r>
              <a:rPr lang="fr-FR" dirty="0" err="1"/>
              <a:t>sustainability-linked</a:t>
            </a:r>
            <a:endParaRPr lang="fr-FR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88DFA15-651D-7CF2-1E56-551059CC70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25C3C7-D182-053A-1FF6-8FFF69B284EC}"/>
              </a:ext>
            </a:extLst>
          </p:cNvPr>
          <p:cNvSpPr/>
          <p:nvPr/>
        </p:nvSpPr>
        <p:spPr>
          <a:xfrm>
            <a:off x="317867" y="2879360"/>
            <a:ext cx="23598666" cy="1646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b="0" i="0" dirty="0">
                <a:solidFill>
                  <a:schemeClr val="tx2">
                    <a:lumMod val="10000"/>
                  </a:schemeClr>
                </a:solidFill>
              </a:rPr>
              <a:t>Les prêts intégrant des objectifs issus de la stratégie de Durabilité de l’émetteur (« </a:t>
            </a:r>
            <a:r>
              <a:rPr lang="fr-FR" b="0" i="0" dirty="0" err="1">
                <a:solidFill>
                  <a:schemeClr val="tx2">
                    <a:lumMod val="10000"/>
                  </a:schemeClr>
                </a:solidFill>
              </a:rPr>
              <a:t>Sustainability-Linked</a:t>
            </a:r>
            <a:r>
              <a:rPr lang="fr-FR" b="0" i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b="0" i="0" dirty="0" err="1">
                <a:solidFill>
                  <a:schemeClr val="tx2">
                    <a:lumMod val="10000"/>
                  </a:schemeClr>
                </a:solidFill>
              </a:rPr>
              <a:t>Loans</a:t>
            </a:r>
            <a:r>
              <a:rPr lang="fr-FR" b="0" i="0" dirty="0">
                <a:solidFill>
                  <a:schemeClr val="tx2">
                    <a:lumMod val="10000"/>
                  </a:schemeClr>
                </a:solidFill>
              </a:rPr>
              <a:t> </a:t>
            </a:r>
            <a:r>
              <a:rPr lang="fr-FR" i="0" dirty="0">
                <a:solidFill>
                  <a:schemeClr val="tx2">
                    <a:lumMod val="10000"/>
                  </a:schemeClr>
                </a:solidFill>
              </a:rPr>
              <a:t>») s’articulent autour des 5 « </a:t>
            </a:r>
            <a:r>
              <a:rPr lang="fr-FR" i="0" dirty="0" err="1">
                <a:solidFill>
                  <a:schemeClr val="tx2">
                    <a:lumMod val="10000"/>
                  </a:schemeClr>
                </a:solidFill>
              </a:rPr>
              <a:t>Sustainability-Linked</a:t>
            </a:r>
            <a:r>
              <a:rPr lang="fr-FR" i="0" dirty="0">
                <a:solidFill>
                  <a:schemeClr val="tx2">
                    <a:lumMod val="10000"/>
                  </a:schemeClr>
                </a:solidFill>
              </a:rPr>
              <a:t> Loan Principles » édictés par le LMA (Loan </a:t>
            </a:r>
            <a:r>
              <a:rPr lang="fr-FR" i="0" dirty="0" err="1">
                <a:solidFill>
                  <a:schemeClr val="tx2">
                    <a:lumMod val="10000"/>
                  </a:schemeClr>
                </a:solidFill>
              </a:rPr>
              <a:t>Market</a:t>
            </a:r>
            <a:r>
              <a:rPr lang="fr-FR" i="0" dirty="0">
                <a:solidFill>
                  <a:schemeClr val="tx2">
                    <a:lumMod val="10000"/>
                  </a:schemeClr>
                </a:solidFill>
              </a:rPr>
              <a:t> Association).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b="0" i="0" dirty="0">
                <a:solidFill>
                  <a:schemeClr val="tx2">
                    <a:lumMod val="10000"/>
                  </a:schemeClr>
                </a:solidFill>
              </a:rPr>
              <a:t>Ces principes fournissent un </a:t>
            </a:r>
            <a:r>
              <a:rPr lang="fr-FR" i="0" dirty="0">
                <a:solidFill>
                  <a:schemeClr val="tx2">
                    <a:lumMod val="10000"/>
                  </a:schemeClr>
                </a:solidFill>
              </a:rPr>
              <a:t>cadre volontaire </a:t>
            </a:r>
            <a:r>
              <a:rPr lang="fr-FR" b="0" i="0" dirty="0">
                <a:solidFill>
                  <a:schemeClr val="tx2">
                    <a:lumMod val="10000"/>
                  </a:schemeClr>
                </a:solidFill>
              </a:rPr>
              <a:t>destiné à permettre à tous les acteurs du marché </a:t>
            </a:r>
            <a:r>
              <a:rPr lang="fr-FR" i="0" dirty="0">
                <a:solidFill>
                  <a:schemeClr val="tx2">
                    <a:lumMod val="10000"/>
                  </a:schemeClr>
                </a:solidFill>
              </a:rPr>
              <a:t>d'identifier et de comprendre clairement les principales caractéristiques de ces instruments</a:t>
            </a:r>
            <a:r>
              <a:rPr lang="fr-FR" b="0" i="0" dirty="0">
                <a:solidFill>
                  <a:schemeClr val="tx2">
                    <a:lumMod val="10000"/>
                  </a:schemeClr>
                </a:solidFill>
              </a:rPr>
              <a:t> de finance durable.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473996F-1BDB-36A4-FC0F-F618B8C343F6}"/>
              </a:ext>
            </a:extLst>
          </p:cNvPr>
          <p:cNvSpPr txBox="1">
            <a:spLocks/>
          </p:cNvSpPr>
          <p:nvPr/>
        </p:nvSpPr>
        <p:spPr>
          <a:xfrm>
            <a:off x="1934408" y="12981576"/>
            <a:ext cx="17016590" cy="480660"/>
          </a:xfrm>
          <a:prstGeom prst="rect">
            <a:avLst/>
          </a:prstGeom>
        </p:spPr>
        <p:txBody>
          <a:bodyPr anchor="ctr"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100" kern="1200" spc="-11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693" indent="-266693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25" indent="-274632" algn="l" defTabSz="914377" rtl="0" eaLnBrk="1" latinLnBrk="0" hangingPunct="1">
              <a:lnSpc>
                <a:spcPct val="100000"/>
              </a:lnSpc>
              <a:spcBef>
                <a:spcPts val="4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18" indent="-266693" algn="l" defTabSz="914377" rtl="0" eaLnBrk="1" latinLnBrk="0" hangingPunct="1">
              <a:lnSpc>
                <a:spcPct val="100000"/>
              </a:lnSpc>
              <a:spcBef>
                <a:spcPts val="2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2000" b="0" i="0" dirty="0">
                <a:solidFill>
                  <a:schemeClr val="tx2">
                    <a:lumMod val="10000"/>
                  </a:schemeClr>
                </a:solidFill>
              </a:rPr>
              <a:t>https://www.lsta.org/content/sustainability-linked-loan-principles-sllp/</a:t>
            </a:r>
          </a:p>
          <a:p>
            <a:pPr>
              <a:spcBef>
                <a:spcPts val="0"/>
              </a:spcBef>
            </a:pPr>
            <a:r>
              <a:rPr lang="fr-FR" sz="2000" b="0" i="0" dirty="0">
                <a:solidFill>
                  <a:schemeClr val="tx2">
                    <a:lumMod val="10000"/>
                  </a:schemeClr>
                </a:solidFill>
              </a:rPr>
              <a:t>* APLMA = Asia Pacific Loan </a:t>
            </a:r>
            <a:r>
              <a:rPr lang="fr-FR" sz="2000" b="0" i="0" dirty="0" err="1">
                <a:solidFill>
                  <a:schemeClr val="tx2">
                    <a:lumMod val="10000"/>
                  </a:schemeClr>
                </a:solidFill>
              </a:rPr>
              <a:t>Market</a:t>
            </a:r>
            <a:r>
              <a:rPr lang="fr-FR" sz="2000" b="0" i="0" dirty="0">
                <a:solidFill>
                  <a:schemeClr val="tx2">
                    <a:lumMod val="10000"/>
                  </a:schemeClr>
                </a:solidFill>
              </a:rPr>
              <a:t> Association ; LMA = Loan </a:t>
            </a:r>
            <a:r>
              <a:rPr lang="fr-FR" sz="2000" b="0" i="0" dirty="0" err="1">
                <a:solidFill>
                  <a:schemeClr val="tx2">
                    <a:lumMod val="10000"/>
                  </a:schemeClr>
                </a:solidFill>
              </a:rPr>
              <a:t>Market</a:t>
            </a:r>
            <a:r>
              <a:rPr lang="fr-FR" sz="2000" b="0" i="0" dirty="0">
                <a:solidFill>
                  <a:schemeClr val="tx2">
                    <a:lumMod val="10000"/>
                  </a:schemeClr>
                </a:solidFill>
              </a:rPr>
              <a:t> Association ; LSTA = Loan Syndications &amp; Trading Association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1F4D57D-E23F-0C7C-9F67-B2E7A7EE7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924" y="4641438"/>
            <a:ext cx="20680551" cy="810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0021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711AD8-798B-453C-A847-C11B698A0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prêts </a:t>
            </a:r>
            <a:r>
              <a:rPr lang="fr-FR" dirty="0" err="1"/>
              <a:t>sustainability-linked</a:t>
            </a:r>
            <a:endParaRPr lang="fr-FR" dirty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96E28A36-96E1-54ED-BE97-859286CB5F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E13A5DF-5E1F-8B0C-8123-168A4FC24E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8398" y="2489932"/>
            <a:ext cx="21356782" cy="8736135"/>
          </a:xfrm>
        </p:spPr>
        <p:txBody>
          <a:bodyPr>
            <a:normAutofit/>
          </a:bodyPr>
          <a:lstStyle/>
          <a:p>
            <a:r>
              <a:rPr lang="fr-FR" sz="3600" dirty="0"/>
              <a:t>Une pratique désormais solidement ancrée mais toujours plus exigeante</a:t>
            </a:r>
          </a:p>
          <a:p>
            <a:endParaRPr lang="fr-FR" sz="3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218B7F-03F4-D409-A586-C99D663CF854}"/>
              </a:ext>
            </a:extLst>
          </p:cNvPr>
          <p:cNvSpPr txBox="1">
            <a:spLocks/>
          </p:cNvSpPr>
          <p:nvPr/>
        </p:nvSpPr>
        <p:spPr>
          <a:xfrm>
            <a:off x="2433514" y="12839691"/>
            <a:ext cx="11466116" cy="864000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defPPr>
              <a:defRPr lang="en-US"/>
            </a:defPPr>
            <a:lvl1pPr indent="0" defTabSz="990564">
              <a:lnSpc>
                <a:spcPct val="90000"/>
              </a:lnSpc>
              <a:spcBef>
                <a:spcPts val="0"/>
              </a:spcBef>
              <a:buClr>
                <a:srgbClr val="010101">
                  <a:lumMod val="75000"/>
                  <a:lumOff val="25000"/>
                </a:srgbClr>
              </a:buClr>
              <a:buSzPct val="90000"/>
              <a:buFont typeface="Arial" pitchFamily="34" charset="0"/>
              <a:buNone/>
              <a:defRPr sz="900" b="0" i="1" baseline="0">
                <a:cs typeface="Arial" pitchFamily="34" charset="0"/>
              </a:defRPr>
            </a:lvl1pPr>
            <a:lvl2pPr marL="311988" indent="-155994" defTabSz="990564">
              <a:lnSpc>
                <a:spcPct val="90000"/>
              </a:lnSpc>
              <a:spcBef>
                <a:spcPts val="650"/>
              </a:spcBef>
              <a:buClrTx/>
              <a:buSzPct val="100000"/>
              <a:buFont typeface="Wingdings" panose="05000000000000000000" pitchFamily="2" charset="2"/>
              <a:buChar char=""/>
              <a:defRPr sz="1400">
                <a:cs typeface="Arial" pitchFamily="34" charset="0"/>
              </a:defRPr>
            </a:lvl2pPr>
            <a:lvl3pPr marL="467983" indent="-155994" defTabSz="990564">
              <a:lnSpc>
                <a:spcPct val="90000"/>
              </a:lnSpc>
              <a:spcBef>
                <a:spcPts val="65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sz="1400">
                <a:cs typeface="Arial" pitchFamily="34" charset="0"/>
              </a:defRPr>
            </a:lvl3pPr>
            <a:lvl4pPr marL="623978" indent="-155994" defTabSz="990564">
              <a:lnSpc>
                <a:spcPct val="90000"/>
              </a:lnSpc>
              <a:spcBef>
                <a:spcPts val="433"/>
              </a:spcBef>
              <a:buClrTx/>
              <a:buFont typeface="Source Sans Pro" panose="020B0503030403020204" pitchFamily="34" charset="0"/>
              <a:buChar char="-"/>
              <a:defRPr sz="1400">
                <a:cs typeface="Arial" pitchFamily="34" charset="0"/>
              </a:defRPr>
            </a:lvl4pPr>
            <a:lvl5pPr marL="0" indent="0" defTabSz="990564">
              <a:spcBef>
                <a:spcPts val="2167"/>
              </a:spcBef>
              <a:buClr>
                <a:schemeClr val="tx2"/>
              </a:buClr>
              <a:buFontTx/>
              <a:buNone/>
              <a:defRPr sz="1400" b="1" cap="all" baseline="0">
                <a:solidFill>
                  <a:schemeClr val="bg2"/>
                </a:solidFill>
                <a:ea typeface="Source Sans Pro Black" panose="020B0803030403020204" pitchFamily="34" charset="0"/>
                <a:cs typeface="Arial" pitchFamily="34" charset="0"/>
              </a:defRPr>
            </a:lvl5pPr>
            <a:lvl6pPr marL="2724050" indent="-247640" defTabSz="990564">
              <a:spcBef>
                <a:spcPct val="20000"/>
              </a:spcBef>
              <a:buFont typeface="Arial" pitchFamily="34" charset="0"/>
              <a:buNone/>
              <a:defRPr sz="2167"/>
            </a:lvl6pPr>
            <a:lvl7pPr marL="3219333" indent="-247640" defTabSz="990564">
              <a:spcBef>
                <a:spcPct val="20000"/>
              </a:spcBef>
              <a:buFont typeface="Arial" pitchFamily="34" charset="0"/>
              <a:buChar char="•"/>
              <a:defRPr sz="2167"/>
            </a:lvl7pPr>
            <a:lvl8pPr marL="3714614" indent="-247640" defTabSz="990564">
              <a:spcBef>
                <a:spcPct val="20000"/>
              </a:spcBef>
              <a:buFont typeface="Arial" pitchFamily="34" charset="0"/>
              <a:buChar char="•"/>
              <a:defRPr sz="2167"/>
            </a:lvl8pPr>
            <a:lvl9pPr marL="4209896" indent="-247640" defTabSz="990564">
              <a:spcBef>
                <a:spcPct val="20000"/>
              </a:spcBef>
              <a:buFont typeface="Arial" pitchFamily="34" charset="0"/>
              <a:buChar char="•"/>
              <a:defRPr sz="2167"/>
            </a:lvl9pPr>
          </a:lstStyle>
          <a:p>
            <a:pPr algn="l">
              <a:lnSpc>
                <a:spcPct val="100000"/>
              </a:lnSpc>
            </a:pPr>
            <a:r>
              <a:rPr lang="fr-FR" sz="1800" i="0" dirty="0">
                <a:solidFill>
                  <a:schemeClr val="tx2">
                    <a:lumMod val="10000"/>
                  </a:schemeClr>
                </a:solidFill>
              </a:rPr>
              <a:t>ESG : </a:t>
            </a:r>
            <a:r>
              <a:rPr lang="fr-FR" sz="1800" i="0" dirty="0" err="1">
                <a:solidFill>
                  <a:schemeClr val="tx2">
                    <a:lumMod val="10000"/>
                  </a:schemeClr>
                </a:solidFill>
              </a:rPr>
              <a:t>Environmental</a:t>
            </a:r>
            <a:r>
              <a:rPr lang="fr-FR" sz="1800" i="0" dirty="0">
                <a:solidFill>
                  <a:schemeClr val="tx2">
                    <a:lumMod val="10000"/>
                  </a:schemeClr>
                </a:solidFill>
              </a:rPr>
              <a:t> Social </a:t>
            </a:r>
            <a:r>
              <a:rPr lang="fr-FR" sz="1800" i="0" dirty="0" err="1">
                <a:solidFill>
                  <a:schemeClr val="tx2">
                    <a:lumMod val="10000"/>
                  </a:schemeClr>
                </a:solidFill>
              </a:rPr>
              <a:t>Governance</a:t>
            </a:r>
            <a:endParaRPr lang="fr-FR" sz="1800" i="0" dirty="0">
              <a:solidFill>
                <a:schemeClr val="tx2">
                  <a:lumMod val="10000"/>
                </a:schemeClr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sz="1800" i="0" dirty="0">
                <a:solidFill>
                  <a:schemeClr val="tx2">
                    <a:lumMod val="10000"/>
                  </a:schemeClr>
                </a:solidFill>
              </a:rPr>
              <a:t>Source Europe : Dealogic – Loan Radar - Western Europe and Nordics – Fin Sept. 2023</a:t>
            </a:r>
          </a:p>
          <a:p>
            <a:pPr algn="l">
              <a:lnSpc>
                <a:spcPct val="100000"/>
              </a:lnSpc>
            </a:pPr>
            <a:r>
              <a:rPr lang="en-US" sz="1800" i="0" dirty="0">
                <a:solidFill>
                  <a:schemeClr val="tx2">
                    <a:lumMod val="10000"/>
                  </a:schemeClr>
                </a:solidFill>
              </a:rPr>
              <a:t>Source France : estimation SG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70A9889-25A1-DCA0-A826-68EB2FE98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437" y="3185652"/>
            <a:ext cx="19354089" cy="937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9081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6F64FF-5C78-2F4C-252E-A071BDD28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Guide de sélection de KPIs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0B03FF7-21F0-A6AB-DF50-6FCE30319D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9C5946-8853-619E-7225-8F1258642E6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55F3684-031F-4917-9084-BC09F462203C}" type="datetime1">
              <a:rPr lang="fr-FR" smtClean="0"/>
              <a:t>15/12/2023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A47F36-793B-38DE-53F8-1ACA54CB29C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8BB67D-3506-CA6F-4609-2E835CE0016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12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01FF406-78C6-A4AA-1B7B-B5FBBC042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80" y="2825895"/>
            <a:ext cx="22632457" cy="890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991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A4B911A-7DD8-1E6F-09DE-F27E5565C6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13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4D4E03-A9AA-E377-1E73-A71F8AF357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C94FF83-C557-4D84-8D2B-9FBACB24E323}" type="datetime1">
              <a:rPr lang="fr-FR" smtClean="0"/>
              <a:t>15/12/2023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CEFB1FFC-56FA-3D67-02C1-3CD74A91C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mécanisme incitatif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918688D3-CDE2-30ED-D6E6-15BC154E5C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7664FA-69F9-3229-AFDD-A10E311E75F7}"/>
              </a:ext>
            </a:extLst>
          </p:cNvPr>
          <p:cNvSpPr/>
          <p:nvPr/>
        </p:nvSpPr>
        <p:spPr>
          <a:xfrm>
            <a:off x="3624942" y="2887352"/>
            <a:ext cx="20225057" cy="256639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l" defTabSz="844083" eaLnBrk="0" hangingPunct="0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Etablissement d’un </a:t>
            </a: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mécanisme </a:t>
            </a:r>
            <a:r>
              <a:rPr lang="fr-FR" sz="2800" b="1" kern="0" dirty="0">
                <a:solidFill>
                  <a:srgbClr val="000000"/>
                </a:solidFill>
              </a:rPr>
              <a:t>incitatif approprié conditionné à la réalisation des objectifs de Durabilité </a:t>
            </a:r>
            <a:r>
              <a:rPr lang="fr-FR" sz="2800" kern="0" dirty="0">
                <a:solidFill>
                  <a:srgbClr val="000000"/>
                </a:solidFill>
              </a:rPr>
              <a:t>(en fonction de votre stratégie et des spécificités de votre secteur) qui peut conduire soit à :</a:t>
            </a:r>
          </a:p>
          <a:p>
            <a:pPr marL="645750" lvl="1" indent="-457200" algn="l" defTabSz="844083" eaLnBrk="0" hangingPunct="0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kern="0" dirty="0">
                <a:solidFill>
                  <a:srgbClr val="000000"/>
                </a:solidFill>
              </a:rPr>
              <a:t>un système de </a:t>
            </a:r>
            <a:r>
              <a:rPr lang="fr-FR" sz="2800" b="1" i="1" kern="0" dirty="0">
                <a:solidFill>
                  <a:srgbClr val="000000"/>
                </a:solidFill>
              </a:rPr>
              <a:t>bonus/malus </a:t>
            </a:r>
            <a:r>
              <a:rPr lang="fr-FR" sz="2800" kern="0" dirty="0">
                <a:solidFill>
                  <a:srgbClr val="000000"/>
                </a:solidFill>
              </a:rPr>
              <a:t>revu annuellement (non cumulatif) </a:t>
            </a:r>
          </a:p>
          <a:p>
            <a:pPr marL="645750" lvl="1" indent="-457200" algn="l" defTabSz="844083" eaLnBrk="0" hangingPunct="0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kern="0" dirty="0">
                <a:solidFill>
                  <a:srgbClr val="000000"/>
                </a:solidFill>
              </a:rPr>
              <a:t>allant usuellement de +/- 5 pbs* jusqu’à +/- 10 pbs (dans la limite de 10% de la marge).</a:t>
            </a:r>
          </a:p>
          <a:p>
            <a:pPr marL="0" lvl="1" algn="l" defTabSz="844083" eaLnBrk="0" hangingPunct="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kern="0" dirty="0">
                <a:solidFill>
                  <a:srgbClr val="000000"/>
                </a:solidFill>
              </a:rPr>
              <a:t>Le mécanisme s’appuie généralement sur un ensemble de </a:t>
            </a:r>
            <a:r>
              <a:rPr lang="fr-FR" sz="2800" b="1" kern="0" dirty="0">
                <a:solidFill>
                  <a:srgbClr val="000000"/>
                </a:solidFill>
              </a:rPr>
              <a:t>2 à 4 KPIs.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AE2F47-2060-B878-CA73-BA0931E374A2}"/>
              </a:ext>
            </a:extLst>
          </p:cNvPr>
          <p:cNvSpPr/>
          <p:nvPr/>
        </p:nvSpPr>
        <p:spPr>
          <a:xfrm>
            <a:off x="534000" y="2887351"/>
            <a:ext cx="2829686" cy="2566391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>
                <a:solidFill>
                  <a:schemeClr val="bg1"/>
                </a:solidFill>
                <a:cs typeface="Arial" panose="020B0604020202020204" pitchFamily="34" charset="0"/>
              </a:rPr>
              <a:t>Validation des objectifs ESG</a:t>
            </a:r>
            <a:endParaRPr kumimoji="0" lang="fr-FR" sz="3600" b="1" i="0" u="none" strike="noStrike" kern="1200" cap="none" spc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F90BF6B-E885-DFDB-F048-027814605489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1511300" y="13025438"/>
            <a:ext cx="8893175" cy="481012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100" kern="1200" spc="-11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693" indent="-266693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25" indent="-274632" algn="l" defTabSz="914377" rtl="0" eaLnBrk="1" latinLnBrk="0" hangingPunct="1">
              <a:lnSpc>
                <a:spcPct val="100000"/>
              </a:lnSpc>
              <a:spcBef>
                <a:spcPts val="4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18" indent="-266693" algn="l" defTabSz="914377" rtl="0" eaLnBrk="1" latinLnBrk="0" hangingPunct="1">
              <a:lnSpc>
                <a:spcPct val="100000"/>
              </a:lnSpc>
              <a:spcBef>
                <a:spcPts val="2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0" dirty="0"/>
              <a:t>*pbs : point de base (1 pbs = 0,01%)</a:t>
            </a:r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9A7F0B98-6EE6-A69B-EE17-9553C2398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212" y="5697906"/>
            <a:ext cx="18544301" cy="67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0103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06FCC1E-51CA-2EA2-0093-1976FB0ABA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14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815725-B781-E396-F705-02DE3D3565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C94FF83-C557-4D84-8D2B-9FBACB24E323}" type="datetime1">
              <a:rPr lang="fr-FR" smtClean="0"/>
              <a:t>15/12/2023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40B649B-8AF1-8012-9331-E655D6EB0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Rôles et planning indicatif pour une structuration SLL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8CCF85C-CF18-0948-042F-9F7789D251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: Rounded Corners 43">
            <a:extLst>
              <a:ext uri="{FF2B5EF4-FFF2-40B4-BE49-F238E27FC236}">
                <a16:creationId xmlns:a16="http://schemas.microsoft.com/office/drawing/2014/main" id="{91836228-DAEF-518B-61DE-323DB8AD5639}"/>
              </a:ext>
            </a:extLst>
          </p:cNvPr>
          <p:cNvSpPr/>
          <p:nvPr/>
        </p:nvSpPr>
        <p:spPr>
          <a:xfrm>
            <a:off x="395768" y="2825895"/>
            <a:ext cx="23736897" cy="841867"/>
          </a:xfrm>
          <a:prstGeom prst="roundRect">
            <a:avLst>
              <a:gd name="adj" fmla="val 0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L’emprunteur peut choisir de structurer son SLL avec l'aide d'un ou plusieurs « coordonnateurs ESG » et, le cas échéant, ils le conseilleront sur les attentes du marché concernant le choix des KPIs et </a:t>
            </a:r>
            <a:r>
              <a:rPr lang="fr-FR" sz="3200" b="1" dirty="0" err="1">
                <a:solidFill>
                  <a:schemeClr val="tx1"/>
                </a:solidFill>
              </a:rPr>
              <a:t>SPTs</a:t>
            </a:r>
            <a:r>
              <a:rPr lang="fr-FR" sz="3200" b="1" dirty="0">
                <a:solidFill>
                  <a:schemeClr val="tx1"/>
                </a:solidFill>
              </a:rPr>
              <a:t>, et faciliteront le dialogue entre l'emprunteur et le groupe de prêteurs.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30A320F-1046-0D2D-EB04-FBAD851C8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823" y="4191289"/>
            <a:ext cx="21686354" cy="866742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3983A70-1169-991A-639E-6DA9524C5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155" y="12897852"/>
            <a:ext cx="8542902" cy="7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5292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AB7610E-5691-2B9F-693E-7FAFE5D0224E}"/>
              </a:ext>
            </a:extLst>
          </p:cNvPr>
          <p:cNvSpPr/>
          <p:nvPr/>
        </p:nvSpPr>
        <p:spPr>
          <a:xfrm>
            <a:off x="0" y="5401735"/>
            <a:ext cx="18575867" cy="2455333"/>
          </a:xfrm>
          <a:prstGeom prst="rect">
            <a:avLst/>
          </a:prstGeom>
          <a:solidFill>
            <a:srgbClr val="FC9927"/>
          </a:solidFill>
          <a:ln>
            <a:solidFill>
              <a:srgbClr val="FC9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66F488-E89F-3EA3-500B-F6904EB9A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50" y="5386052"/>
            <a:ext cx="22831499" cy="24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06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61B8546-260C-597C-CFF9-F93709F2CB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D74C5C9-BE3B-D8C6-88DE-0B8EB2CE6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0"/>
            <a:ext cx="24384000" cy="15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94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rganigramme : Carte perforée 9">
            <a:extLst>
              <a:ext uri="{FF2B5EF4-FFF2-40B4-BE49-F238E27FC236}">
                <a16:creationId xmlns:a16="http://schemas.microsoft.com/office/drawing/2014/main" id="{DF613873-B9EC-F7E5-DF2C-3464495E1406}"/>
              </a:ext>
            </a:extLst>
          </p:cNvPr>
          <p:cNvSpPr/>
          <p:nvPr/>
        </p:nvSpPr>
        <p:spPr>
          <a:xfrm>
            <a:off x="1155831" y="7803433"/>
            <a:ext cx="14127271" cy="4081600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64 w 10000"/>
              <a:gd name="connsiteY0" fmla="*/ 3626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4 w 10000"/>
              <a:gd name="connsiteY5" fmla="*/ 3626 h 10000"/>
              <a:gd name="connsiteX0" fmla="*/ 43 w 10000"/>
              <a:gd name="connsiteY0" fmla="*/ 455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3 w 10000"/>
              <a:gd name="connsiteY5" fmla="*/ 4550 h 10000"/>
              <a:gd name="connsiteX0" fmla="*/ 43 w 10000"/>
              <a:gd name="connsiteY0" fmla="*/ 455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3 w 10000"/>
              <a:gd name="connsiteY5" fmla="*/ 4550 h 10000"/>
              <a:gd name="connsiteX0" fmla="*/ 43 w 10000"/>
              <a:gd name="connsiteY0" fmla="*/ 4254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3 w 10000"/>
              <a:gd name="connsiteY5" fmla="*/ 4254 h 10000"/>
              <a:gd name="connsiteX0" fmla="*/ 18 w 10000"/>
              <a:gd name="connsiteY0" fmla="*/ 4072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8 w 10000"/>
              <a:gd name="connsiteY5" fmla="*/ 4072 h 10000"/>
              <a:gd name="connsiteX0" fmla="*/ 18 w 10000"/>
              <a:gd name="connsiteY0" fmla="*/ 4783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8 w 10000"/>
              <a:gd name="connsiteY5" fmla="*/ 478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18" y="4783"/>
                </a:moveTo>
                <a:cubicBezTo>
                  <a:pt x="992" y="2564"/>
                  <a:pt x="1348" y="1517"/>
                  <a:pt x="2000" y="0"/>
                </a:cubicBez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21" y="7875"/>
                  <a:pt x="-3" y="6908"/>
                  <a:pt x="18" y="478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127000">
              <a:srgbClr val="D6DBEB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1" u="none" strike="noStrike" kern="0" cap="none" spc="0" normalizeH="0" baseline="0" noProof="0" dirty="0">
              <a:ln>
                <a:noFill/>
              </a:ln>
              <a:solidFill>
                <a:srgbClr val="24ACC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207D290-EC88-4D7A-BF59-42F000AAD1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A9CCF01-C627-4AAD-AAF9-ECDCB549E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1" u="none" strike="noStrike" kern="0" cap="none" spc="0" normalizeH="0" baseline="0" noProof="0" dirty="0">
              <a:ln>
                <a:noFill/>
              </a:ln>
              <a:solidFill>
                <a:srgbClr val="2F2E2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EAB0AE-DD87-40D6-8594-6E3AB4A0F2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94FF83-C557-4D84-8D2B-9FBACB24E323}" type="datetime1">
              <a:rPr kumimoji="0" lang="fr-FR" sz="1800" b="0" i="1" u="none" strike="noStrike" kern="0" cap="none" spc="0" normalizeH="0" baseline="0" noProof="0" smtClean="0">
                <a:ln>
                  <a:noFill/>
                </a:ln>
                <a:solidFill>
                  <a:srgbClr val="2F2E2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825500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15/12/2023</a:t>
            </a:fld>
            <a:endParaRPr kumimoji="0" lang="fr-FR" sz="1800" b="0" i="1" u="none" strike="noStrike" kern="0" cap="none" spc="0" normalizeH="0" baseline="0" noProof="0" dirty="0">
              <a:ln>
                <a:noFill/>
              </a:ln>
              <a:solidFill>
                <a:srgbClr val="2F2E2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F432E00-B3FC-4A77-8653-5ACBC582D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25" name="Triangle isocèle 24">
            <a:extLst>
              <a:ext uri="{FF2B5EF4-FFF2-40B4-BE49-F238E27FC236}">
                <a16:creationId xmlns:a16="http://schemas.microsoft.com/office/drawing/2014/main" id="{44DA1117-E7BE-4597-7CA7-562B752B66B3}"/>
              </a:ext>
            </a:extLst>
          </p:cNvPr>
          <p:cNvSpPr>
            <a:spLocks noChangeAspect="1"/>
          </p:cNvSpPr>
          <p:nvPr/>
        </p:nvSpPr>
        <p:spPr>
          <a:xfrm rot="5400000">
            <a:off x="1600670" y="3281951"/>
            <a:ext cx="891011" cy="699690"/>
          </a:xfrm>
          <a:prstGeom prst="triangle">
            <a:avLst>
              <a:gd name="adj" fmla="val 52105"/>
            </a:avLst>
          </a:prstGeom>
          <a:solidFill>
            <a:srgbClr val="0145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1" u="none" strike="noStrike" kern="0" cap="none" spc="0" normalizeH="0" baseline="0" noProof="0">
              <a:ln>
                <a:noFill/>
              </a:ln>
              <a:solidFill>
                <a:srgbClr val="24ACC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Triangle isocèle 25">
            <a:extLst>
              <a:ext uri="{FF2B5EF4-FFF2-40B4-BE49-F238E27FC236}">
                <a16:creationId xmlns:a16="http://schemas.microsoft.com/office/drawing/2014/main" id="{3E740692-60BB-B841-9828-6E480361C585}"/>
              </a:ext>
            </a:extLst>
          </p:cNvPr>
          <p:cNvSpPr>
            <a:spLocks noChangeAspect="1"/>
          </p:cNvSpPr>
          <p:nvPr/>
        </p:nvSpPr>
        <p:spPr>
          <a:xfrm rot="5400000">
            <a:off x="1038676" y="3382599"/>
            <a:ext cx="548003" cy="430334"/>
          </a:xfrm>
          <a:prstGeom prst="triangle">
            <a:avLst>
              <a:gd name="adj" fmla="val 52105"/>
            </a:avLst>
          </a:prstGeom>
          <a:solidFill>
            <a:srgbClr val="0145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1" u="none" strike="noStrike" kern="0" cap="none" spc="0" normalizeH="0" baseline="0" noProof="0">
              <a:ln>
                <a:noFill/>
              </a:ln>
              <a:solidFill>
                <a:srgbClr val="24ACC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Organigramme : Carte perforée 9">
            <a:extLst>
              <a:ext uri="{FF2B5EF4-FFF2-40B4-BE49-F238E27FC236}">
                <a16:creationId xmlns:a16="http://schemas.microsoft.com/office/drawing/2014/main" id="{38D6A850-B2F5-6D18-6EE3-36A891FB6C33}"/>
              </a:ext>
            </a:extLst>
          </p:cNvPr>
          <p:cNvSpPr/>
          <p:nvPr/>
        </p:nvSpPr>
        <p:spPr>
          <a:xfrm>
            <a:off x="1135649" y="3034627"/>
            <a:ext cx="14127271" cy="4081600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64 w 10000"/>
              <a:gd name="connsiteY0" fmla="*/ 3626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64 w 10000"/>
              <a:gd name="connsiteY5" fmla="*/ 3626 h 10000"/>
              <a:gd name="connsiteX0" fmla="*/ 43 w 10000"/>
              <a:gd name="connsiteY0" fmla="*/ 455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3 w 10000"/>
              <a:gd name="connsiteY5" fmla="*/ 4550 h 10000"/>
              <a:gd name="connsiteX0" fmla="*/ 43 w 10000"/>
              <a:gd name="connsiteY0" fmla="*/ 455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3 w 10000"/>
              <a:gd name="connsiteY5" fmla="*/ 4550 h 10000"/>
              <a:gd name="connsiteX0" fmla="*/ 43 w 10000"/>
              <a:gd name="connsiteY0" fmla="*/ 4254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43 w 10000"/>
              <a:gd name="connsiteY5" fmla="*/ 4254 h 10000"/>
              <a:gd name="connsiteX0" fmla="*/ 18 w 10000"/>
              <a:gd name="connsiteY0" fmla="*/ 4072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8 w 10000"/>
              <a:gd name="connsiteY5" fmla="*/ 4072 h 10000"/>
              <a:gd name="connsiteX0" fmla="*/ 18 w 10000"/>
              <a:gd name="connsiteY0" fmla="*/ 4783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8 w 10000"/>
              <a:gd name="connsiteY5" fmla="*/ 478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18" y="4783"/>
                </a:moveTo>
                <a:cubicBezTo>
                  <a:pt x="992" y="2564"/>
                  <a:pt x="1348" y="1517"/>
                  <a:pt x="2000" y="0"/>
                </a:cubicBez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21" y="7875"/>
                  <a:pt x="-3" y="6908"/>
                  <a:pt x="18" y="478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127000">
              <a:srgbClr val="D6DBEB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1" u="none" strike="noStrike" kern="0" cap="none" spc="0" normalizeH="0" baseline="0" noProof="0" dirty="0">
              <a:ln>
                <a:noFill/>
              </a:ln>
              <a:solidFill>
                <a:srgbClr val="24ACC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B9C9723-6DD8-F8E6-9096-AC481D5EF5EC}"/>
              </a:ext>
            </a:extLst>
          </p:cNvPr>
          <p:cNvSpPr txBox="1"/>
          <p:nvPr/>
        </p:nvSpPr>
        <p:spPr>
          <a:xfrm>
            <a:off x="2266180" y="4663768"/>
            <a:ext cx="2477182" cy="754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1" u="none" strike="noStrike" kern="0" cap="none" spc="0" normalizeH="0" baseline="0" noProof="0" dirty="0">
                <a:ln>
                  <a:noFill/>
                </a:ln>
                <a:solidFill>
                  <a:srgbClr val="014587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CONTEXTE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5690137-DC7E-F2D0-D3C4-1470056AA298}"/>
              </a:ext>
            </a:extLst>
          </p:cNvPr>
          <p:cNvSpPr txBox="1"/>
          <p:nvPr/>
        </p:nvSpPr>
        <p:spPr>
          <a:xfrm>
            <a:off x="2260284" y="8903552"/>
            <a:ext cx="2575312" cy="2194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1" u="none" strike="noStrike" kern="0" cap="none" spc="0" normalizeH="0" baseline="0" noProof="0" dirty="0">
                <a:ln>
                  <a:noFill/>
                </a:ln>
                <a:solidFill>
                  <a:srgbClr val="014587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OBJECTIFS DE DURABILITÉ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38676181-D579-FBA0-4309-D4B9B123DBA5}"/>
              </a:ext>
            </a:extLst>
          </p:cNvPr>
          <p:cNvCxnSpPr>
            <a:cxnSpLocks/>
          </p:cNvCxnSpPr>
          <p:nvPr/>
        </p:nvCxnSpPr>
        <p:spPr>
          <a:xfrm flipV="1">
            <a:off x="5043369" y="3477107"/>
            <a:ext cx="0" cy="3402757"/>
          </a:xfrm>
          <a:prstGeom prst="line">
            <a:avLst/>
          </a:prstGeom>
          <a:ln w="12700">
            <a:solidFill>
              <a:srgbClr val="009E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FCC5032-3656-831D-8CF2-C281FCA8600C}"/>
              </a:ext>
            </a:extLst>
          </p:cNvPr>
          <p:cNvCxnSpPr>
            <a:cxnSpLocks/>
          </p:cNvCxnSpPr>
          <p:nvPr/>
        </p:nvCxnSpPr>
        <p:spPr>
          <a:xfrm flipV="1">
            <a:off x="5043369" y="8464882"/>
            <a:ext cx="0" cy="2973135"/>
          </a:xfrm>
          <a:prstGeom prst="line">
            <a:avLst/>
          </a:prstGeom>
          <a:ln w="12700">
            <a:solidFill>
              <a:srgbClr val="009E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6B768924-56D9-4F03-76EB-2B0BDEC8F488}"/>
              </a:ext>
            </a:extLst>
          </p:cNvPr>
          <p:cNvSpPr txBox="1"/>
          <p:nvPr/>
        </p:nvSpPr>
        <p:spPr>
          <a:xfrm>
            <a:off x="5362645" y="3426766"/>
            <a:ext cx="10200282" cy="404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3400" b="1" i="1" u="none" strike="noStrike" kern="0" cap="none" spc="0" normalizeH="0" baseline="0" noProof="0" dirty="0">
                <a:ln>
                  <a:noFill/>
                </a:ln>
                <a:solidFill>
                  <a:srgbClr val="009EA0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Renouvellement des lignes de liquidité du groupe : </a:t>
            </a:r>
          </a:p>
          <a:p>
            <a:pPr marL="0" marR="0" lvl="0" indent="0" algn="l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400" b="1" i="1" u="none" strike="noStrike" kern="0" cap="none" spc="0" normalizeH="0" baseline="0" noProof="0" dirty="0">
                <a:ln>
                  <a:noFill/>
                </a:ln>
                <a:solidFill>
                  <a:srgbClr val="009EA0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	- RCF club deal (600 m€) 	</a:t>
            </a:r>
          </a:p>
          <a:p>
            <a:pPr marL="0" marR="0" lvl="0" indent="0" algn="l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400" b="1" i="1" u="none" strike="noStrike" kern="0" cap="none" spc="0" normalizeH="0" baseline="0" noProof="0" dirty="0">
                <a:ln>
                  <a:noFill/>
                </a:ln>
                <a:solidFill>
                  <a:srgbClr val="009EA0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	- Lignes bilatérales (280 m€)</a:t>
            </a:r>
          </a:p>
          <a:p>
            <a:pPr marL="0" marR="0" lvl="0" indent="0" algn="l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400" b="1" i="1" u="none" strike="noStrike" kern="0" cap="none" spc="0" normalizeH="0" baseline="0" noProof="0" dirty="0">
              <a:ln>
                <a:noFill/>
              </a:ln>
              <a:solidFill>
                <a:srgbClr val="009EA0"/>
              </a:solidFill>
              <a:effectLst/>
              <a:uLnTx/>
              <a:uFillTx/>
              <a:latin typeface="Calibri"/>
              <a:ea typeface="Calibri"/>
              <a:cs typeface="Arial" panose="020B0604020202020204" pitchFamily="34" charset="0"/>
              <a:sym typeface="Calibri"/>
            </a:endParaRPr>
          </a:p>
          <a:p>
            <a:pPr marL="342900" marR="0" lvl="0" indent="-342900" algn="l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3400" b="1" i="1" u="none" strike="noStrike" kern="0" cap="none" spc="0" normalizeH="0" baseline="0" noProof="0" dirty="0">
                <a:ln>
                  <a:noFill/>
                </a:ln>
                <a:solidFill>
                  <a:srgbClr val="009EA0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Premier SLL du groupe Vicat</a:t>
            </a:r>
            <a:br>
              <a:rPr kumimoji="0" lang="fr-FR" sz="3000" b="1" i="1" u="none" strike="noStrike" kern="0" cap="none" spc="0" normalizeH="0" baseline="0" noProof="0" dirty="0">
                <a:ln>
                  <a:noFill/>
                </a:ln>
                <a:solidFill>
                  <a:srgbClr val="24ACC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lang="en-US" sz="3000" b="1" i="1" u="none" strike="noStrike" kern="0" cap="none" spc="0" normalizeH="0" baseline="0" noProof="0" dirty="0">
              <a:ln>
                <a:noFill/>
              </a:ln>
              <a:solidFill>
                <a:srgbClr val="009EA0"/>
              </a:solidFill>
              <a:effectLst/>
              <a:uLnTx/>
              <a:uFillTx/>
              <a:latin typeface="Calibri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61D9D7A-F575-7488-82BB-EAE5748F11AE}"/>
              </a:ext>
            </a:extLst>
          </p:cNvPr>
          <p:cNvSpPr txBox="1"/>
          <p:nvPr/>
        </p:nvSpPr>
        <p:spPr>
          <a:xfrm>
            <a:off x="4817166" y="8730515"/>
            <a:ext cx="10147759" cy="207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3400" b="1" i="1" u="none" strike="noStrike" kern="0" cap="none" spc="0" normalizeH="0" baseline="0" noProof="0" dirty="0">
                <a:ln>
                  <a:noFill/>
                </a:ln>
                <a:solidFill>
                  <a:srgbClr val="009EA0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Aligner notre stratégie RSE à nos financements</a:t>
            </a:r>
          </a:p>
          <a:p>
            <a:pPr marL="0" marR="0" lvl="0" indent="0" algn="ctr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400" b="1" i="1" u="none" strike="noStrike" kern="0" cap="none" spc="0" normalizeH="0" baseline="0" noProof="0" dirty="0">
              <a:ln>
                <a:noFill/>
              </a:ln>
              <a:solidFill>
                <a:srgbClr val="24ACC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3400" b="1" i="1" u="none" strike="noStrike" kern="0" cap="none" spc="0" normalizeH="0" baseline="0" noProof="0" dirty="0">
                <a:ln>
                  <a:noFill/>
                </a:ln>
                <a:solidFill>
                  <a:srgbClr val="009EA0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Répondre à la demande de notre pool bancaire</a:t>
            </a:r>
            <a:endParaRPr kumimoji="0" lang="en-US" sz="3400" b="1" i="1" u="none" strike="noStrike" kern="0" cap="none" spc="0" normalizeH="0" baseline="0" noProof="0" dirty="0">
              <a:ln>
                <a:noFill/>
              </a:ln>
              <a:solidFill>
                <a:srgbClr val="009EA0"/>
              </a:solidFill>
              <a:effectLst/>
              <a:uLnTx/>
              <a:uFillTx/>
              <a:latin typeface="Calibri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7369726F-38CF-30DB-3452-95AC7DCB3F87}"/>
              </a:ext>
            </a:extLst>
          </p:cNvPr>
          <p:cNvSpPr/>
          <p:nvPr/>
        </p:nvSpPr>
        <p:spPr>
          <a:xfrm>
            <a:off x="15698871" y="2825895"/>
            <a:ext cx="8508151" cy="8044105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>
            <a:glow rad="127000">
              <a:srgbClr val="D6DBEB">
                <a:alpha val="9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1" u="none" strike="noStrike" kern="0" cap="none" spc="0" normalizeH="0" baseline="0" noProof="0" dirty="0">
              <a:ln>
                <a:noFill/>
              </a:ln>
              <a:solidFill>
                <a:srgbClr val="01458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EAF3EE3B-A46E-0591-5D2F-31EDBA2E380B}"/>
              </a:ext>
            </a:extLst>
          </p:cNvPr>
          <p:cNvSpPr txBox="1"/>
          <p:nvPr/>
        </p:nvSpPr>
        <p:spPr>
          <a:xfrm>
            <a:off x="17751004" y="3654018"/>
            <a:ext cx="4714049" cy="754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1" u="none" strike="noStrike" kern="0" cap="none" spc="0" normalizeH="0" baseline="0" noProof="0" dirty="0">
                <a:ln>
                  <a:noFill/>
                </a:ln>
                <a:solidFill>
                  <a:srgbClr val="014587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EQUIPES</a:t>
            </a:r>
            <a:r>
              <a:rPr kumimoji="0" lang="fr-FR" sz="3600" b="1" i="1" u="none" strike="noStrike" kern="0" cap="none" spc="0" normalizeH="0" baseline="0" noProof="0" dirty="0">
                <a:ln>
                  <a:noFill/>
                </a:ln>
                <a:solidFill>
                  <a:srgbClr val="009EA0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fr-FR" sz="3600" b="1" i="1" u="none" strike="noStrike" kern="0" cap="none" spc="0" normalizeH="0" baseline="0" noProof="0" dirty="0">
                <a:ln>
                  <a:noFill/>
                </a:ln>
                <a:solidFill>
                  <a:srgbClr val="014587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IMPLIQUÉES: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AF589E5-85C1-8F08-191F-2E3EA08B0CD1}"/>
              </a:ext>
            </a:extLst>
          </p:cNvPr>
          <p:cNvSpPr txBox="1"/>
          <p:nvPr/>
        </p:nvSpPr>
        <p:spPr>
          <a:xfrm>
            <a:off x="19024590" y="4542070"/>
            <a:ext cx="2241538" cy="207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400" b="1" i="1" u="none" strike="noStrike" kern="0" cap="none" spc="0" normalizeH="0" baseline="0" noProof="0" dirty="0">
                <a:ln>
                  <a:noFill/>
                </a:ln>
                <a:solidFill>
                  <a:srgbClr val="AD1C5F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DAF</a:t>
            </a:r>
          </a:p>
          <a:p>
            <a:pPr marL="0" marR="0" lvl="0" indent="0" algn="l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400" b="1" i="1" u="none" strike="noStrike" kern="0" cap="none" spc="0" normalizeH="0" baseline="0" noProof="0" dirty="0">
                <a:ln>
                  <a:noFill/>
                </a:ln>
                <a:solidFill>
                  <a:srgbClr val="AD1C5F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Trésorerie</a:t>
            </a:r>
          </a:p>
          <a:p>
            <a:pPr marL="0" marR="0" lvl="0" indent="0" algn="l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400" b="1" i="1" u="none" strike="noStrike" kern="0" cap="none" spc="0" normalizeH="0" baseline="0" noProof="0" dirty="0">
                <a:ln>
                  <a:noFill/>
                </a:ln>
                <a:solidFill>
                  <a:srgbClr val="AD1C5F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Climat</a:t>
            </a:r>
            <a:endParaRPr kumimoji="0" lang="en-US" sz="3400" b="1" i="1" u="none" strike="noStrike" kern="0" cap="none" spc="0" normalizeH="0" baseline="0" noProof="0" dirty="0">
              <a:ln>
                <a:noFill/>
              </a:ln>
              <a:solidFill>
                <a:srgbClr val="AD1C5F"/>
              </a:solidFill>
              <a:effectLst/>
              <a:uLnTx/>
              <a:uFillTx/>
              <a:latin typeface="Calibri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DB4D0493-6F7A-1BE5-3A30-EE026CA72599}"/>
              </a:ext>
            </a:extLst>
          </p:cNvPr>
          <p:cNvSpPr txBox="1"/>
          <p:nvPr/>
        </p:nvSpPr>
        <p:spPr>
          <a:xfrm>
            <a:off x="17773219" y="6770376"/>
            <a:ext cx="2895454" cy="754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1" u="none" strike="noStrike" kern="0" cap="none" spc="0" normalizeH="0" baseline="0" noProof="0" dirty="0">
                <a:ln>
                  <a:noFill/>
                </a:ln>
                <a:solidFill>
                  <a:srgbClr val="014587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PRÉREQUIS: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8C46CD89-11ED-4837-D0A7-DEFC00DC751E}"/>
              </a:ext>
            </a:extLst>
          </p:cNvPr>
          <p:cNvSpPr txBox="1"/>
          <p:nvPr/>
        </p:nvSpPr>
        <p:spPr>
          <a:xfrm>
            <a:off x="19024590" y="7425912"/>
            <a:ext cx="4714049" cy="207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400" b="1" i="1" u="none" strike="noStrike" kern="0" cap="none" spc="0" normalizeH="0" baseline="0" noProof="0" dirty="0">
                <a:ln>
                  <a:noFill/>
                </a:ln>
                <a:solidFill>
                  <a:srgbClr val="AD1C5F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 Politique RSE mature</a:t>
            </a:r>
          </a:p>
          <a:p>
            <a:pPr marL="0" marR="0" lvl="0" indent="0" algn="l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400" b="1" i="1" u="none" strike="noStrike" kern="0" cap="none" spc="0" normalizeH="0" baseline="0" noProof="0" dirty="0">
                <a:ln>
                  <a:noFill/>
                </a:ln>
                <a:solidFill>
                  <a:srgbClr val="AD1C5F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  <a:sym typeface="Calibri"/>
              </a:rPr>
              <a:t> Disponibilité de l’équipe climat</a:t>
            </a:r>
          </a:p>
        </p:txBody>
      </p:sp>
      <p:sp>
        <p:nvSpPr>
          <p:cNvPr id="44" name="Triangle isocèle 43">
            <a:extLst>
              <a:ext uri="{FF2B5EF4-FFF2-40B4-BE49-F238E27FC236}">
                <a16:creationId xmlns:a16="http://schemas.microsoft.com/office/drawing/2014/main" id="{08CCACF9-F471-8FF5-E684-A8558AFDB39B}"/>
              </a:ext>
            </a:extLst>
          </p:cNvPr>
          <p:cNvSpPr>
            <a:spLocks noChangeAspect="1"/>
          </p:cNvSpPr>
          <p:nvPr/>
        </p:nvSpPr>
        <p:spPr>
          <a:xfrm rot="5400000">
            <a:off x="18615022" y="4737627"/>
            <a:ext cx="349864" cy="274741"/>
          </a:xfrm>
          <a:prstGeom prst="triangle">
            <a:avLst>
              <a:gd name="adj" fmla="val 52105"/>
            </a:avLst>
          </a:prstGeom>
          <a:solidFill>
            <a:srgbClr val="AD1C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1" u="none" strike="noStrike" kern="0" cap="none" spc="0" normalizeH="0" baseline="0" noProof="0">
              <a:ln>
                <a:noFill/>
              </a:ln>
              <a:solidFill>
                <a:srgbClr val="24ACC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Triangle isocèle 44">
            <a:extLst>
              <a:ext uri="{FF2B5EF4-FFF2-40B4-BE49-F238E27FC236}">
                <a16:creationId xmlns:a16="http://schemas.microsoft.com/office/drawing/2014/main" id="{D9182C6A-B761-0D63-CBC8-0A8AC049D122}"/>
              </a:ext>
            </a:extLst>
          </p:cNvPr>
          <p:cNvSpPr>
            <a:spLocks noChangeAspect="1"/>
          </p:cNvSpPr>
          <p:nvPr/>
        </p:nvSpPr>
        <p:spPr>
          <a:xfrm rot="5400000">
            <a:off x="18615021" y="5497504"/>
            <a:ext cx="349864" cy="274741"/>
          </a:xfrm>
          <a:prstGeom prst="triangle">
            <a:avLst>
              <a:gd name="adj" fmla="val 52105"/>
            </a:avLst>
          </a:prstGeom>
          <a:solidFill>
            <a:srgbClr val="AD1C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1" u="none" strike="noStrike" kern="0" cap="none" spc="0" normalizeH="0" baseline="0" noProof="0">
              <a:ln>
                <a:noFill/>
              </a:ln>
              <a:solidFill>
                <a:srgbClr val="24ACC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Triangle isocèle 45">
            <a:extLst>
              <a:ext uri="{FF2B5EF4-FFF2-40B4-BE49-F238E27FC236}">
                <a16:creationId xmlns:a16="http://schemas.microsoft.com/office/drawing/2014/main" id="{C89DFE7F-1B39-2675-6CE1-34439B09A740}"/>
              </a:ext>
            </a:extLst>
          </p:cNvPr>
          <p:cNvSpPr>
            <a:spLocks noChangeAspect="1"/>
          </p:cNvSpPr>
          <p:nvPr/>
        </p:nvSpPr>
        <p:spPr>
          <a:xfrm rot="5400000">
            <a:off x="18610376" y="6184702"/>
            <a:ext cx="349864" cy="274741"/>
          </a:xfrm>
          <a:prstGeom prst="triangle">
            <a:avLst>
              <a:gd name="adj" fmla="val 52105"/>
            </a:avLst>
          </a:prstGeom>
          <a:solidFill>
            <a:srgbClr val="AD1C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1" u="none" strike="noStrike" kern="0" cap="none" spc="0" normalizeH="0" baseline="0" noProof="0">
              <a:ln>
                <a:noFill/>
              </a:ln>
              <a:solidFill>
                <a:srgbClr val="24ACC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Triangle isocèle 46">
            <a:extLst>
              <a:ext uri="{FF2B5EF4-FFF2-40B4-BE49-F238E27FC236}">
                <a16:creationId xmlns:a16="http://schemas.microsoft.com/office/drawing/2014/main" id="{2C7664B7-C621-8647-FAA7-3D9256D9A92B}"/>
              </a:ext>
            </a:extLst>
          </p:cNvPr>
          <p:cNvSpPr>
            <a:spLocks noChangeAspect="1"/>
          </p:cNvSpPr>
          <p:nvPr/>
        </p:nvSpPr>
        <p:spPr>
          <a:xfrm rot="5400000">
            <a:off x="18674957" y="7674756"/>
            <a:ext cx="349864" cy="274741"/>
          </a:xfrm>
          <a:prstGeom prst="triangle">
            <a:avLst>
              <a:gd name="adj" fmla="val 52105"/>
            </a:avLst>
          </a:prstGeom>
          <a:solidFill>
            <a:srgbClr val="AD1C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1" u="none" strike="noStrike" kern="0" cap="none" spc="0" normalizeH="0" baseline="0" noProof="0">
              <a:ln>
                <a:noFill/>
              </a:ln>
              <a:solidFill>
                <a:srgbClr val="24ACC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Triangle isocèle 47">
            <a:extLst>
              <a:ext uri="{FF2B5EF4-FFF2-40B4-BE49-F238E27FC236}">
                <a16:creationId xmlns:a16="http://schemas.microsoft.com/office/drawing/2014/main" id="{11E6BD6F-700B-E87A-1056-5A9194B5D400}"/>
              </a:ext>
            </a:extLst>
          </p:cNvPr>
          <p:cNvSpPr>
            <a:spLocks noChangeAspect="1"/>
          </p:cNvSpPr>
          <p:nvPr/>
        </p:nvSpPr>
        <p:spPr>
          <a:xfrm rot="5400000">
            <a:off x="18712287" y="8385649"/>
            <a:ext cx="349864" cy="274741"/>
          </a:xfrm>
          <a:prstGeom prst="triangle">
            <a:avLst>
              <a:gd name="adj" fmla="val 52105"/>
            </a:avLst>
          </a:prstGeom>
          <a:solidFill>
            <a:srgbClr val="AD1C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1" u="none" strike="noStrike" kern="0" cap="none" spc="0" normalizeH="0" baseline="0" noProof="0">
              <a:ln>
                <a:noFill/>
              </a:ln>
              <a:solidFill>
                <a:srgbClr val="24ACC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raphique 50" descr="Feuille avec un remplissage uni">
            <a:extLst>
              <a:ext uri="{FF2B5EF4-FFF2-40B4-BE49-F238E27FC236}">
                <a16:creationId xmlns:a16="http://schemas.microsoft.com/office/drawing/2014/main" id="{647B2103-4FF1-CB23-2E46-D53CAE41F2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713007" y="9109967"/>
            <a:ext cx="1094553" cy="1094553"/>
          </a:xfrm>
          <a:prstGeom prst="rect">
            <a:avLst/>
          </a:prstGeom>
        </p:spPr>
      </p:pic>
      <p:sp>
        <p:nvSpPr>
          <p:cNvPr id="52" name="Triangle isocèle 51">
            <a:extLst>
              <a:ext uri="{FF2B5EF4-FFF2-40B4-BE49-F238E27FC236}">
                <a16:creationId xmlns:a16="http://schemas.microsoft.com/office/drawing/2014/main" id="{8F389EF3-1724-59EE-2912-8F87AE0C7F56}"/>
              </a:ext>
            </a:extLst>
          </p:cNvPr>
          <p:cNvSpPr>
            <a:spLocks noChangeAspect="1"/>
          </p:cNvSpPr>
          <p:nvPr/>
        </p:nvSpPr>
        <p:spPr>
          <a:xfrm rot="5400000">
            <a:off x="1563203" y="8046312"/>
            <a:ext cx="891011" cy="699690"/>
          </a:xfrm>
          <a:prstGeom prst="triangle">
            <a:avLst>
              <a:gd name="adj" fmla="val 52105"/>
            </a:avLst>
          </a:prstGeom>
          <a:solidFill>
            <a:srgbClr val="0145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1" u="none" strike="noStrike" kern="0" cap="none" spc="0" normalizeH="0" baseline="0" noProof="0">
              <a:ln>
                <a:noFill/>
              </a:ln>
              <a:solidFill>
                <a:srgbClr val="24ACC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Triangle isocèle 52">
            <a:extLst>
              <a:ext uri="{FF2B5EF4-FFF2-40B4-BE49-F238E27FC236}">
                <a16:creationId xmlns:a16="http://schemas.microsoft.com/office/drawing/2014/main" id="{4CC5E235-DDF5-FA7B-A84D-758D80692DEA}"/>
              </a:ext>
            </a:extLst>
          </p:cNvPr>
          <p:cNvSpPr>
            <a:spLocks noChangeAspect="1"/>
          </p:cNvSpPr>
          <p:nvPr/>
        </p:nvSpPr>
        <p:spPr>
          <a:xfrm rot="5400000">
            <a:off x="954717" y="8132920"/>
            <a:ext cx="548003" cy="430334"/>
          </a:xfrm>
          <a:prstGeom prst="triangle">
            <a:avLst>
              <a:gd name="adj" fmla="val 52105"/>
            </a:avLst>
          </a:prstGeom>
          <a:solidFill>
            <a:srgbClr val="0145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1" u="none" strike="noStrike" kern="0" cap="none" spc="0" normalizeH="0" baseline="0" noProof="0">
              <a:ln>
                <a:noFill/>
              </a:ln>
              <a:solidFill>
                <a:srgbClr val="24ACC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3548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207D290-EC88-4D7A-BF59-42F000AAD1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A9CCF01-C627-4AAD-AAF9-ECDCB549E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1" u="none" strike="noStrike" kern="0" cap="none" spc="0" normalizeH="0" baseline="0" noProof="0" dirty="0">
              <a:ln>
                <a:noFill/>
              </a:ln>
              <a:solidFill>
                <a:srgbClr val="2F2E2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EAB0AE-DD87-40D6-8594-6E3AB4A0F2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94FF83-C557-4D84-8D2B-9FBACB24E323}" type="datetime1">
              <a:rPr kumimoji="0" lang="fr-FR" sz="1800" b="0" i="1" u="none" strike="noStrike" kern="0" cap="none" spc="0" normalizeH="0" baseline="0" noProof="0" smtClean="0">
                <a:ln>
                  <a:noFill/>
                </a:ln>
                <a:solidFill>
                  <a:srgbClr val="2F2E2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825500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15/12/2023</a:t>
            </a:fld>
            <a:endParaRPr kumimoji="0" lang="fr-FR" sz="1800" b="0" i="1" u="none" strike="noStrike" kern="0" cap="none" spc="0" normalizeH="0" baseline="0" noProof="0" dirty="0">
              <a:ln>
                <a:noFill/>
              </a:ln>
              <a:solidFill>
                <a:srgbClr val="2F2E2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F432E00-B3FC-4A77-8653-5ACBC582D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Calendrier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D40EE384-68A7-A12F-9710-8CE4C134E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314" y="2630791"/>
            <a:ext cx="24477314" cy="808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6972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AB7610E-5691-2B9F-693E-7FAFE5D0224E}"/>
              </a:ext>
            </a:extLst>
          </p:cNvPr>
          <p:cNvSpPr/>
          <p:nvPr/>
        </p:nvSpPr>
        <p:spPr>
          <a:xfrm>
            <a:off x="0" y="5401735"/>
            <a:ext cx="18575867" cy="2756147"/>
          </a:xfrm>
          <a:prstGeom prst="rect">
            <a:avLst/>
          </a:prstGeom>
          <a:solidFill>
            <a:srgbClr val="FC9927"/>
          </a:solidFill>
          <a:ln>
            <a:solidFill>
              <a:srgbClr val="FC9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B645F07-2449-1618-0DD1-F5B3380F6B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999" y="5748079"/>
            <a:ext cx="17910513" cy="2031325"/>
          </a:xfrm>
        </p:spPr>
        <p:txBody>
          <a:bodyPr/>
          <a:lstStyle/>
          <a:p>
            <a:pPr marL="0" marR="0" lvl="0" indent="0" algn="l" defTabSz="825500" rtl="0" eaLnBrk="1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  <a:sym typeface="Calibri"/>
              </a:rPr>
              <a:t>Intervention de Louis de Longeaux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  <a:sym typeface="Calibri"/>
              </a:rPr>
              <a:t>, </a:t>
            </a:r>
          </a:p>
          <a:p>
            <a:pPr marL="0" marR="0" lvl="0" indent="0" algn="l" defTabSz="825500" rtl="0" eaLnBrk="1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  <a:sym typeface="Calibri"/>
              </a:rPr>
              <a:t>Associé avocat au barreau de Paris, Herbert Smith </a:t>
            </a:r>
            <a:r>
              <a:rPr kumimoji="0" lang="fr-FR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  <a:sym typeface="Calibri"/>
              </a:rPr>
              <a:t>Freehills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  <a:sym typeface="Calibri"/>
              </a:rPr>
              <a:t> </a:t>
            </a:r>
          </a:p>
          <a:p>
            <a:pPr marL="0" marR="0" lvl="0" indent="0" algn="l" defTabSz="825500" rtl="0" eaLnBrk="1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  <a:sym typeface="Calibri"/>
              </a:rPr>
              <a:t>&amp; Vice – président de la commission « juridique » de l’AFTE</a:t>
            </a:r>
          </a:p>
        </p:txBody>
      </p:sp>
      <p:pic>
        <p:nvPicPr>
          <p:cNvPr id="4" name="Image 3" descr="Une image contenant Visage humain, personne, habits, cravate&#10;&#10;Description générée automatiquement">
            <a:extLst>
              <a:ext uri="{FF2B5EF4-FFF2-40B4-BE49-F238E27FC236}">
                <a16:creationId xmlns:a16="http://schemas.microsoft.com/office/drawing/2014/main" id="{9E7FE521-6D57-6F9A-0022-8BE18AD43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0495" y="4917982"/>
            <a:ext cx="3422837" cy="3422837"/>
          </a:xfrm>
          <a:prstGeom prst="rect">
            <a:avLst/>
          </a:prstGeom>
        </p:spPr>
      </p:pic>
      <p:pic>
        <p:nvPicPr>
          <p:cNvPr id="7" name="Image 6" descr="Une image contenant capture d’écran, cercle, Graphique, noir&#10;&#10;Description générée automatiquement">
            <a:extLst>
              <a:ext uri="{FF2B5EF4-FFF2-40B4-BE49-F238E27FC236}">
                <a16:creationId xmlns:a16="http://schemas.microsoft.com/office/drawing/2014/main" id="{30B93176-E121-6B14-6ADC-F7E6EB4E0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16" y="10651363"/>
            <a:ext cx="3378884" cy="146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08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personne, homme, posant, portant&#10;&#10;Description générée automatiquement">
            <a:extLst>
              <a:ext uri="{FF2B5EF4-FFF2-40B4-BE49-F238E27FC236}">
                <a16:creationId xmlns:a16="http://schemas.microsoft.com/office/drawing/2014/main" id="{63C5E049-6E4C-473D-883B-5DDF43153B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93"/>
          <a:stretch/>
        </p:blipFill>
        <p:spPr>
          <a:xfrm>
            <a:off x="4686293" y="4096870"/>
            <a:ext cx="5767784" cy="6905284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A3130AA-CBA3-42A4-853E-4A46AF564A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2B294E2-29CE-47B8-9D81-E888071A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Délégation régionale Bretagne-Normandie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3BCA31E2-3040-4570-B5C0-0FF8592D3738}"/>
              </a:ext>
            </a:extLst>
          </p:cNvPr>
          <p:cNvSpPr/>
          <p:nvPr/>
        </p:nvSpPr>
        <p:spPr>
          <a:xfrm>
            <a:off x="4674820" y="3457451"/>
            <a:ext cx="3214121" cy="544830"/>
          </a:xfrm>
          <a:prstGeom prst="roundRect">
            <a:avLst/>
          </a:prstGeom>
          <a:solidFill>
            <a:srgbClr val="FC992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Helvetica Neue Medium"/>
                <a:cs typeface="Helvetica Neue Medium"/>
                <a:sym typeface="Helvetica Neue Medium"/>
              </a:rPr>
              <a:t>Délégué régional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800E89-4A48-47AF-8104-7F5A5D4D7CEE}"/>
              </a:ext>
            </a:extLst>
          </p:cNvPr>
          <p:cNvSpPr/>
          <p:nvPr/>
        </p:nvSpPr>
        <p:spPr>
          <a:xfrm>
            <a:off x="4686294" y="9617159"/>
            <a:ext cx="5767786" cy="1384995"/>
          </a:xfrm>
          <a:prstGeom prst="rect">
            <a:avLst/>
          </a:prstGeom>
          <a:solidFill>
            <a:srgbClr val="24ACC2">
              <a:alpha val="9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Helvetica Neue Medium"/>
                <a:cs typeface="Helvetica Neue Medium"/>
                <a:sym typeface="Helvetica Neue Medium"/>
              </a:rPr>
              <a:t>Alexandre LE ROL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Helvetica Neue Medium"/>
                <a:cs typeface="Helvetica Neue Medium"/>
                <a:sym typeface="Helvetica Neue Medium"/>
              </a:rPr>
              <a:t>Directeur de la trésorerie et du financement - Groupe Legendre</a:t>
            </a:r>
          </a:p>
        </p:txBody>
      </p:sp>
      <p:pic>
        <p:nvPicPr>
          <p:cNvPr id="11" name="Espace réservé pour une image  10" descr="Une image contenant texte, moniteur, écran, équipement électronique&#10;&#10;Description générée automatiquement">
            <a:extLst>
              <a:ext uri="{FF2B5EF4-FFF2-40B4-BE49-F238E27FC236}">
                <a16:creationId xmlns:a16="http://schemas.microsoft.com/office/drawing/2014/main" id="{B6F5528C-50A3-40AC-B524-E0835F6FFE0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" b="67"/>
          <a:stretch>
            <a:fillRect/>
          </a:stretch>
        </p:blipFill>
        <p:spPr/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D1EA589-02A4-710B-87BA-2DF3C06FC4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" b="10363"/>
          <a:stretch/>
        </p:blipFill>
        <p:spPr>
          <a:xfrm>
            <a:off x="13204223" y="4096866"/>
            <a:ext cx="5767787" cy="690528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6071DA-845D-743B-5EE8-6D74C1DB8973}"/>
              </a:ext>
            </a:extLst>
          </p:cNvPr>
          <p:cNvSpPr/>
          <p:nvPr/>
        </p:nvSpPr>
        <p:spPr>
          <a:xfrm>
            <a:off x="13204223" y="9620435"/>
            <a:ext cx="5767787" cy="1384995"/>
          </a:xfrm>
          <a:prstGeom prst="rect">
            <a:avLst/>
          </a:prstGeom>
          <a:solidFill>
            <a:srgbClr val="24ACC2">
              <a:alpha val="9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Helvetica Neue Medium"/>
                <a:cs typeface="Helvetica Neue Medium"/>
                <a:sym typeface="Helvetica Neue Medium"/>
              </a:rPr>
              <a:t>Aurélie LAVOUTE-PEUVREL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Helvetica Neue Medium"/>
                <a:cs typeface="Helvetica Neue Medium"/>
                <a:sym typeface="Helvetica Neue Medium"/>
              </a:rPr>
              <a:t>Directrice de la trésorerie et des financements - Groupe Roullier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0EB008F-38B1-DDC0-C9E4-1F179CE14347}"/>
              </a:ext>
            </a:extLst>
          </p:cNvPr>
          <p:cNvSpPr/>
          <p:nvPr/>
        </p:nvSpPr>
        <p:spPr>
          <a:xfrm>
            <a:off x="13204223" y="3457451"/>
            <a:ext cx="4994130" cy="544830"/>
          </a:xfrm>
          <a:prstGeom prst="roundRect">
            <a:avLst/>
          </a:prstGeom>
          <a:solidFill>
            <a:srgbClr val="FC992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Helvetica Neue Medium"/>
                <a:cs typeface="Helvetica Neue Medium"/>
                <a:sym typeface="Helvetica Neue Medium"/>
              </a:rPr>
              <a:t>Déléguée régionale adjointe</a:t>
            </a:r>
          </a:p>
        </p:txBody>
      </p:sp>
    </p:spTree>
    <p:extLst>
      <p:ext uri="{BB962C8B-B14F-4D97-AF65-F5344CB8AC3E}">
        <p14:creationId xmlns:p14="http://schemas.microsoft.com/office/powerpoint/2010/main" val="139636339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691FF95-E6D7-7880-7A8E-76A56489CA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539" y="6219063"/>
            <a:ext cx="22461032" cy="1569660"/>
          </a:xfrm>
        </p:spPr>
        <p:txBody>
          <a:bodyPr/>
          <a:lstStyle/>
          <a:p>
            <a:r>
              <a:rPr lang="fr-FR" sz="9600" dirty="0"/>
              <a:t>Les financements avec KPI ESG</a:t>
            </a:r>
          </a:p>
        </p:txBody>
      </p:sp>
    </p:spTree>
    <p:extLst>
      <p:ext uri="{BB962C8B-B14F-4D97-AF65-F5344CB8AC3E}">
        <p14:creationId xmlns:p14="http://schemas.microsoft.com/office/powerpoint/2010/main" val="2358152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55E8D67A-C1B6-9EBF-D193-5353879CC5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9B5B8F-6C25-78E3-1098-C8879E9A45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263347" y="2281238"/>
            <a:ext cx="8768103" cy="2569934"/>
          </a:xfrm>
        </p:spPr>
        <p:txBody>
          <a:bodyPr/>
          <a:lstStyle/>
          <a:p>
            <a:pPr>
              <a:lnSpc>
                <a:spcPts val="3600"/>
              </a:lnSpc>
              <a:spcBef>
                <a:spcPts val="1200"/>
              </a:spcBef>
            </a:pPr>
            <a:r>
              <a:rPr lang="fr-FR" b="1" i="0" dirty="0">
                <a:solidFill>
                  <a:schemeClr val="bg1"/>
                </a:solidFill>
                <a:effectLst/>
                <a:latin typeface="montserrat" panose="00000500000000000000" pitchFamily="50" charset="0"/>
              </a:rPr>
              <a:t>Sophie </a:t>
            </a:r>
            <a:r>
              <a:rPr lang="fr-FR" b="1" i="0" dirty="0" err="1">
                <a:solidFill>
                  <a:schemeClr val="bg1"/>
                </a:solidFill>
                <a:effectLst/>
                <a:latin typeface="montserrat" panose="00000500000000000000" pitchFamily="50" charset="0"/>
              </a:rPr>
              <a:t>Bigallet</a:t>
            </a:r>
            <a:r>
              <a:rPr lang="fr-FR" b="0" i="0" dirty="0">
                <a:solidFill>
                  <a:schemeClr val="bg1"/>
                </a:solidFill>
                <a:effectLst/>
                <a:latin typeface="montserrat" panose="00000500000000000000" pitchFamily="50" charset="0"/>
              </a:rPr>
              <a:t>, </a:t>
            </a:r>
          </a:p>
          <a:p>
            <a:pPr>
              <a:lnSpc>
                <a:spcPts val="3600"/>
              </a:lnSpc>
              <a:spcBef>
                <a:spcPts val="1200"/>
              </a:spcBef>
            </a:pPr>
            <a:r>
              <a:rPr lang="fr-FR" b="0" dirty="0">
                <a:solidFill>
                  <a:schemeClr val="bg1"/>
                </a:solidFill>
                <a:latin typeface="montserrat" panose="00000500000000000000" pitchFamily="50" charset="0"/>
              </a:rPr>
              <a:t>D</a:t>
            </a:r>
            <a:r>
              <a:rPr lang="fr-FR" b="0" i="0" dirty="0">
                <a:solidFill>
                  <a:schemeClr val="bg1"/>
                </a:solidFill>
                <a:effectLst/>
                <a:latin typeface="montserrat" panose="00000500000000000000" pitchFamily="50" charset="0"/>
              </a:rPr>
              <a:t>irectrice de la trésorerie et des financements, Vicat</a:t>
            </a:r>
          </a:p>
          <a:p>
            <a:pPr>
              <a:lnSpc>
                <a:spcPts val="3600"/>
              </a:lnSpc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004D785-F6B8-A25F-CFF7-2CDD15E05E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9F2F879-FE92-0F4C-7906-14AED979E7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B79B84C-9576-A30C-C181-D354FC04D5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0CA1C38-AB4E-0F58-EE9C-BBD0948E28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D91EEC4-D7C9-3569-D041-A93981E2EA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154833A-2558-7CFA-A602-64D4A48321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35A81B7-64CB-ED78-8D70-C89682F1E9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6AEE6B1-7D2E-E9D3-3705-56E1C9C8456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E7B3630-43F5-36CD-C1A4-EA826AE752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68888FC-106F-41DD-78F3-FC5D91596C1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8F09998-334F-3DAE-D5A3-24CA9E53BC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85012" y="6680755"/>
            <a:ext cx="12401690" cy="1569660"/>
          </a:xfrm>
        </p:spPr>
        <p:txBody>
          <a:bodyPr/>
          <a:lstStyle/>
          <a:p>
            <a:r>
              <a:rPr lang="fr-FR" sz="9600" dirty="0"/>
              <a:t>Nos intervenants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649243E-3D2D-BC73-B773-C0AE7305033C}"/>
              </a:ext>
            </a:extLst>
          </p:cNvPr>
          <p:cNvSpPr txBox="1">
            <a:spLocks/>
          </p:cNvSpPr>
          <p:nvPr/>
        </p:nvSpPr>
        <p:spPr>
          <a:xfrm>
            <a:off x="14257702" y="4712367"/>
            <a:ext cx="8768103" cy="280076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825500" rtl="0" eaLnBrk="1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Font typeface="Arial" panose="020B0604020202020204" pitchFamily="34" charset="0"/>
              <a:buNone/>
              <a:defRPr sz="36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ts val="3600"/>
              </a:lnSpc>
            </a:pPr>
            <a:r>
              <a:rPr lang="fr-FR" b="1" i="0" dirty="0">
                <a:solidFill>
                  <a:schemeClr val="bg1"/>
                </a:solidFill>
                <a:effectLst/>
                <a:latin typeface="montserrat" panose="00000500000000000000" pitchFamily="50" charset="0"/>
              </a:rPr>
              <a:t>Benoit </a:t>
            </a:r>
            <a:r>
              <a:rPr lang="fr-FR" b="1" i="0" dirty="0" err="1">
                <a:solidFill>
                  <a:schemeClr val="bg1"/>
                </a:solidFill>
                <a:effectLst/>
                <a:latin typeface="montserrat" panose="00000500000000000000" pitchFamily="50" charset="0"/>
              </a:rPr>
              <a:t>Chappert</a:t>
            </a:r>
            <a:r>
              <a:rPr lang="fr-FR" b="0" i="0" dirty="0">
                <a:solidFill>
                  <a:schemeClr val="bg1"/>
                </a:solidFill>
                <a:effectLst/>
                <a:latin typeface="montserrat" panose="00000500000000000000" pitchFamily="50" charset="0"/>
              </a:rPr>
              <a:t>, </a:t>
            </a:r>
          </a:p>
          <a:p>
            <a:pPr algn="l" fontAlgn="base">
              <a:lnSpc>
                <a:spcPts val="3600"/>
              </a:lnSpc>
            </a:pPr>
            <a:r>
              <a:rPr lang="fr-FR" b="0" i="0" dirty="0">
                <a:solidFill>
                  <a:schemeClr val="bg1"/>
                </a:solidFill>
                <a:latin typeface="montserrat" panose="00000500000000000000" pitchFamily="50" charset="0"/>
              </a:rPr>
              <a:t>C</a:t>
            </a:r>
            <a:r>
              <a:rPr lang="fr-FR" b="0" i="0" dirty="0">
                <a:solidFill>
                  <a:schemeClr val="bg1"/>
                </a:solidFill>
                <a:effectLst/>
                <a:latin typeface="montserrat" panose="00000500000000000000" pitchFamily="50" charset="0"/>
              </a:rPr>
              <a:t>onseiller environnement &amp; social, Société Générale</a:t>
            </a:r>
          </a:p>
          <a:p>
            <a:pPr>
              <a:lnSpc>
                <a:spcPts val="3600"/>
              </a:lnSpc>
            </a:pPr>
            <a:endParaRPr lang="fr-FR" i="0" dirty="0">
              <a:solidFill>
                <a:schemeClr val="bg1"/>
              </a:solidFill>
            </a:endParaRP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8ABBBB90-41D8-031C-73C2-7043ECB6D435}"/>
              </a:ext>
            </a:extLst>
          </p:cNvPr>
          <p:cNvSpPr txBox="1">
            <a:spLocks/>
          </p:cNvSpPr>
          <p:nvPr/>
        </p:nvSpPr>
        <p:spPr>
          <a:xfrm>
            <a:off x="14268989" y="7415643"/>
            <a:ext cx="8768103" cy="27149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825500" rtl="0" eaLnBrk="1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Font typeface="Arial" panose="020B0604020202020204" pitchFamily="34" charset="0"/>
              <a:buNone/>
              <a:defRPr sz="36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ts val="3600"/>
              </a:lnSpc>
            </a:pPr>
            <a:r>
              <a:rPr lang="fr-FR" b="1" i="0" dirty="0">
                <a:solidFill>
                  <a:schemeClr val="bg1"/>
                </a:solidFill>
                <a:effectLst/>
                <a:latin typeface="montserrat" panose="00000500000000000000" pitchFamily="50" charset="0"/>
              </a:rPr>
              <a:t>Louis de Longeaux</a:t>
            </a:r>
            <a:r>
              <a:rPr lang="fr-FR" b="0" i="0" dirty="0">
                <a:solidFill>
                  <a:schemeClr val="bg1"/>
                </a:solidFill>
                <a:effectLst/>
                <a:latin typeface="montserrat" panose="00000500000000000000" pitchFamily="50" charset="0"/>
              </a:rPr>
              <a:t>, </a:t>
            </a:r>
          </a:p>
          <a:p>
            <a:pPr algn="l" fontAlgn="base">
              <a:lnSpc>
                <a:spcPts val="3600"/>
              </a:lnSpc>
            </a:pPr>
            <a:r>
              <a:rPr lang="fr-FR" b="0" i="0" dirty="0">
                <a:solidFill>
                  <a:schemeClr val="bg1"/>
                </a:solidFill>
                <a:latin typeface="montserrat" panose="00000500000000000000" pitchFamily="50" charset="0"/>
              </a:rPr>
              <a:t>A</a:t>
            </a:r>
            <a:r>
              <a:rPr lang="fr-FR" b="0" i="0" dirty="0">
                <a:solidFill>
                  <a:schemeClr val="bg1"/>
                </a:solidFill>
                <a:effectLst/>
                <a:latin typeface="montserrat" panose="00000500000000000000" pitchFamily="50" charset="0"/>
              </a:rPr>
              <a:t>ssocié avocat au barreau de Paris, Herbert Smith </a:t>
            </a:r>
            <a:r>
              <a:rPr lang="fr-FR" b="0" i="0" dirty="0" err="1">
                <a:solidFill>
                  <a:schemeClr val="bg1"/>
                </a:solidFill>
                <a:effectLst/>
                <a:latin typeface="montserrat" panose="00000500000000000000" pitchFamily="50" charset="0"/>
              </a:rPr>
              <a:t>Freehills</a:t>
            </a:r>
            <a:endParaRPr lang="fr-FR" b="0" i="0" dirty="0">
              <a:solidFill>
                <a:schemeClr val="bg1"/>
              </a:solidFill>
              <a:effectLst/>
              <a:latin typeface="montserrat" panose="00000500000000000000" pitchFamily="50" charset="0"/>
            </a:endParaRPr>
          </a:p>
          <a:p>
            <a:pPr>
              <a:lnSpc>
                <a:spcPts val="3600"/>
              </a:lnSpc>
            </a:pPr>
            <a:endParaRPr lang="fr-FR" i="0" dirty="0">
              <a:solidFill>
                <a:schemeClr val="bg1"/>
              </a:solidFill>
            </a:endParaRP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D7FB9AA7-27EE-3F55-7CF6-99410A1AD518}"/>
              </a:ext>
            </a:extLst>
          </p:cNvPr>
          <p:cNvSpPr txBox="1">
            <a:spLocks/>
          </p:cNvSpPr>
          <p:nvPr/>
        </p:nvSpPr>
        <p:spPr>
          <a:xfrm>
            <a:off x="14268989" y="9985577"/>
            <a:ext cx="8768103" cy="27149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825500" rtl="0" eaLnBrk="1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Tx/>
              <a:buFont typeface="Arial" panose="020B0604020202020204" pitchFamily="34" charset="0"/>
              <a:buNone/>
              <a:defRPr sz="36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ts val="3600"/>
              </a:lnSpc>
            </a:pPr>
            <a:r>
              <a:rPr lang="fr-FR" b="1" i="0" dirty="0">
                <a:solidFill>
                  <a:schemeClr val="bg1"/>
                </a:solidFill>
                <a:effectLst/>
                <a:latin typeface="montserrat" panose="00000500000000000000" pitchFamily="50" charset="0"/>
              </a:rPr>
              <a:t>Guillaume </a:t>
            </a:r>
            <a:r>
              <a:rPr lang="fr-FR" b="1" i="0" dirty="0" err="1">
                <a:solidFill>
                  <a:schemeClr val="bg1"/>
                </a:solidFill>
                <a:effectLst/>
                <a:latin typeface="montserrat" panose="00000500000000000000" pitchFamily="50" charset="0"/>
              </a:rPr>
              <a:t>Mercuzot</a:t>
            </a:r>
            <a:r>
              <a:rPr lang="fr-FR" b="0" i="0" dirty="0">
                <a:solidFill>
                  <a:schemeClr val="bg1"/>
                </a:solidFill>
                <a:effectLst/>
                <a:latin typeface="montserrat" panose="00000500000000000000" pitchFamily="50" charset="0"/>
              </a:rPr>
              <a:t>, </a:t>
            </a:r>
          </a:p>
          <a:p>
            <a:pPr algn="l" fontAlgn="base">
              <a:lnSpc>
                <a:spcPts val="3600"/>
              </a:lnSpc>
            </a:pPr>
            <a:r>
              <a:rPr lang="fr-FR" b="0" i="0" dirty="0">
                <a:solidFill>
                  <a:schemeClr val="bg1"/>
                </a:solidFill>
                <a:latin typeface="montserrat" panose="00000500000000000000" pitchFamily="50" charset="0"/>
              </a:rPr>
              <a:t>R</a:t>
            </a:r>
            <a:r>
              <a:rPr lang="fr-FR" b="0" i="0" dirty="0">
                <a:solidFill>
                  <a:schemeClr val="bg1"/>
                </a:solidFill>
                <a:effectLst/>
                <a:latin typeface="montserrat" panose="00000500000000000000" pitchFamily="50" charset="0"/>
              </a:rPr>
              <a:t>esponsable solutions de finance durable, Société Générale</a:t>
            </a:r>
          </a:p>
          <a:p>
            <a:pPr>
              <a:lnSpc>
                <a:spcPts val="3600"/>
              </a:lnSpc>
            </a:pPr>
            <a:endParaRPr lang="fr-FR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3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AB7610E-5691-2B9F-693E-7FAFE5D0224E}"/>
              </a:ext>
            </a:extLst>
          </p:cNvPr>
          <p:cNvSpPr/>
          <p:nvPr/>
        </p:nvSpPr>
        <p:spPr>
          <a:xfrm>
            <a:off x="0" y="5401735"/>
            <a:ext cx="18575867" cy="2455333"/>
          </a:xfrm>
          <a:prstGeom prst="rect">
            <a:avLst/>
          </a:prstGeom>
          <a:solidFill>
            <a:srgbClr val="FC9927"/>
          </a:solidFill>
          <a:ln>
            <a:solidFill>
              <a:srgbClr val="FC99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099441D-0181-41ED-B338-119C9E47A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50" y="5436850"/>
            <a:ext cx="22831499" cy="24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1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32">
            <a:extLst>
              <a:ext uri="{FF2B5EF4-FFF2-40B4-BE49-F238E27FC236}">
                <a16:creationId xmlns:a16="http://schemas.microsoft.com/office/drawing/2014/main" id="{F2FC2EA9-6710-3421-9508-B0FBA10EBF49}"/>
              </a:ext>
            </a:extLst>
          </p:cNvPr>
          <p:cNvSpPr/>
          <p:nvPr/>
        </p:nvSpPr>
        <p:spPr>
          <a:xfrm>
            <a:off x="12640605" y="3207862"/>
            <a:ext cx="11492569" cy="7814168"/>
          </a:xfrm>
          <a:prstGeom prst="roundRect">
            <a:avLst>
              <a:gd name="adj" fmla="val 0"/>
            </a:avLst>
          </a:prstGeom>
          <a:solidFill>
            <a:srgbClr val="B0DFFD">
              <a:alpha val="20000"/>
            </a:srgb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>
            <a:noAutofit/>
          </a:bodyPr>
          <a:lstStyle/>
          <a:p>
            <a:pPr algn="l" eaLnBrk="0" hangingPunct="0">
              <a:defRPr/>
            </a:pPr>
            <a:r>
              <a:rPr lang="fr-FR" sz="180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La CSRD</a:t>
            </a:r>
            <a:r>
              <a:rPr lang="fr-FR" sz="1800" i="0" baseline="300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FR" sz="180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étend la Directive sur la publication d’informations extra financières (NFRD) en s’appuyant sur de nouveaux standards de </a:t>
            </a:r>
            <a:r>
              <a:rPr lang="fr-FR" sz="1800" i="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reporting</a:t>
            </a:r>
            <a:r>
              <a:rPr lang="fr-FR" sz="180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(ESRS</a:t>
            </a:r>
            <a:r>
              <a:rPr lang="fr-FR" sz="1800" i="0" baseline="300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(3)</a:t>
            </a:r>
            <a:r>
              <a:rPr lang="fr-FR" sz="180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) et le principe de double matérialité afin de </a:t>
            </a:r>
            <a:r>
              <a:rPr lang="fr-FR" sz="180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produire une information de qualité, comparable et pertinente</a:t>
            </a:r>
          </a:p>
        </p:txBody>
      </p:sp>
      <p:sp>
        <p:nvSpPr>
          <p:cNvPr id="52" name="Rectangle: Rounded Corners 32">
            <a:extLst>
              <a:ext uri="{FF2B5EF4-FFF2-40B4-BE49-F238E27FC236}">
                <a16:creationId xmlns:a16="http://schemas.microsoft.com/office/drawing/2014/main" id="{F58281AB-F707-6BCF-E6D6-BF2CA1DB6A8C}"/>
              </a:ext>
            </a:extLst>
          </p:cNvPr>
          <p:cNvSpPr/>
          <p:nvPr/>
        </p:nvSpPr>
        <p:spPr>
          <a:xfrm>
            <a:off x="12784606" y="4552775"/>
            <a:ext cx="11054224" cy="3240697"/>
          </a:xfrm>
          <a:prstGeom prst="roundRect">
            <a:avLst>
              <a:gd name="adj" fmla="val 9270"/>
            </a:avLst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288000" rIns="72000" bIns="72000" rtlCol="0" anchor="t">
            <a:noAutofit/>
          </a:bodyPr>
          <a:lstStyle/>
          <a:p>
            <a:pPr marL="345600" indent="-342900" algn="l" defTabSz="2145296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Obligatoirement</a:t>
            </a:r>
            <a:r>
              <a:rPr lang="fr-FR" sz="1800" b="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les </a:t>
            </a:r>
            <a:r>
              <a:rPr lang="fr-FR" sz="180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informations</a:t>
            </a:r>
            <a:r>
              <a:rPr lang="fr-FR" sz="1800" b="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80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générales</a:t>
            </a:r>
            <a:r>
              <a:rPr lang="fr-FR" sz="1800" b="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(ESRS 2) : (i) Gouvernance, (ii) Stratégie, (iii) Gestion des impacts, risques &amp; opportunités et (iv) Mesures de performances et objectifs</a:t>
            </a:r>
          </a:p>
          <a:p>
            <a:pPr marL="345600" lvl="1" indent="-342900" algn="l" defTabSz="2145296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r-FR" sz="180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Seulement</a:t>
            </a:r>
            <a:r>
              <a:rPr lang="fr-FR" sz="1800" b="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80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en cas de matérialité</a:t>
            </a:r>
            <a:r>
              <a:rPr lang="fr-FR" sz="1800" b="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, les informations des normes thématiques :</a:t>
            </a:r>
          </a:p>
          <a:p>
            <a:pPr marL="720000" lvl="1" indent="-342900" algn="l" defTabSz="2145296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fr-FR" sz="180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Environnement</a:t>
            </a:r>
            <a:r>
              <a:rPr lang="fr-FR" sz="1800" b="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(ESRS E1 à E5 – thèmes de la Taxonomie Européenne)</a:t>
            </a:r>
          </a:p>
          <a:p>
            <a:pPr marL="1080000" lvl="1" algn="l" defTabSz="2145296">
              <a:lnSpc>
                <a:spcPct val="100000"/>
              </a:lnSpc>
              <a:defRPr/>
            </a:pPr>
            <a:r>
              <a:rPr lang="fr-FR" sz="1800" b="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Pour l’ESRS E1 (Climat), la preuve de l’immatérialité devra faire l’objet d’explications détaillées de la part de l’entreprise validées par un OTI</a:t>
            </a:r>
          </a:p>
          <a:p>
            <a:pPr marL="720000" lvl="1" indent="-342900" algn="l" defTabSz="2145296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fr-FR" sz="1800" b="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Aspects </a:t>
            </a:r>
            <a:r>
              <a:rPr lang="fr-FR" sz="180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sociaux et sociétaux </a:t>
            </a:r>
            <a:r>
              <a:rPr lang="fr-FR" sz="1800" b="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(ESRS S1 à S4)</a:t>
            </a:r>
          </a:p>
          <a:p>
            <a:pPr marL="720000" lvl="1" indent="-342900" algn="l" defTabSz="2145296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fr-FR" sz="180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Conduite des Affaires </a:t>
            </a:r>
            <a:r>
              <a:rPr lang="fr-FR" sz="1800" b="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(ESRS G1)</a:t>
            </a:r>
          </a:p>
          <a:p>
            <a:pPr marL="345600" lvl="1" indent="-342900" algn="l" defTabSz="2145296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r-FR" sz="1800" i="0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Sur la base du volontariat </a:t>
            </a:r>
            <a:r>
              <a:rPr lang="fr-FR" sz="1800" b="0" i="0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(vs risques de litige) : </a:t>
            </a:r>
            <a:r>
              <a:rPr lang="fr-FR" sz="1800" b="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plan de transition </a:t>
            </a:r>
            <a:r>
              <a:rPr lang="fr-FR" sz="180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biodiversité</a:t>
            </a:r>
            <a:r>
              <a:rPr lang="fr-FR" sz="1800" b="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(E4), informations quantitatives sur les </a:t>
            </a:r>
            <a:r>
              <a:rPr lang="fr-FR" sz="180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non-salariés</a:t>
            </a:r>
            <a:r>
              <a:rPr lang="fr-FR" sz="1800" b="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(S1), dépenses de </a:t>
            </a:r>
            <a:r>
              <a:rPr lang="fr-FR" sz="180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lobbying</a:t>
            </a:r>
            <a:r>
              <a:rPr lang="fr-FR" sz="1800" b="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(G1), etc.</a:t>
            </a:r>
          </a:p>
          <a:p>
            <a:pPr marL="342900" lvl="1" indent="-342900" algn="l" defTabSz="2145296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è"/>
              <a:defRPr/>
            </a:pPr>
            <a:endParaRPr lang="fr-FR" sz="1800" b="0" i="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1" name="Rectangle: Rounded Corners 32">
            <a:extLst>
              <a:ext uri="{FF2B5EF4-FFF2-40B4-BE49-F238E27FC236}">
                <a16:creationId xmlns:a16="http://schemas.microsoft.com/office/drawing/2014/main" id="{E1B79F0E-21E2-AFC3-0853-B8D96D505EB1}"/>
              </a:ext>
            </a:extLst>
          </p:cNvPr>
          <p:cNvSpPr/>
          <p:nvPr/>
        </p:nvSpPr>
        <p:spPr>
          <a:xfrm>
            <a:off x="342900" y="6131489"/>
            <a:ext cx="11381100" cy="6498949"/>
          </a:xfrm>
          <a:prstGeom prst="roundRect">
            <a:avLst>
              <a:gd name="adj" fmla="val 0"/>
            </a:avLst>
          </a:prstGeom>
          <a:solidFill>
            <a:srgbClr val="D6E8D5">
              <a:alpha val="30196"/>
            </a:srgb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>
            <a:noAutofit/>
          </a:bodyPr>
          <a:lstStyle/>
          <a:p>
            <a:pPr algn="l" eaLnBrk="0" hangingPunct="0">
              <a:defRPr/>
            </a:pPr>
            <a:r>
              <a:rPr lang="fr-FR" sz="1800" i="0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la Taxonomie Européenne classifie les activités économiques selon leur impact environnemental afin d’orienter les investissements et les financements vers des activités plus durables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171AA6-9BC2-9CC3-8704-7915E004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Des obligations de </a:t>
            </a:r>
            <a:r>
              <a:rPr lang="fr-FR" dirty="0" err="1"/>
              <a:t>reporting</a:t>
            </a:r>
            <a:r>
              <a:rPr lang="fr-FR" dirty="0"/>
              <a:t> croissantes avec la Taxonomie Européenne et la CSRD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710A2AF9-069E-2EB1-7EEA-9526A18763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0" name="Rectangle: Rounded Corners 32">
            <a:extLst>
              <a:ext uri="{FF2B5EF4-FFF2-40B4-BE49-F238E27FC236}">
                <a16:creationId xmlns:a16="http://schemas.microsoft.com/office/drawing/2014/main" id="{26004281-59BE-85E7-E982-5FFEA4B43642}"/>
              </a:ext>
            </a:extLst>
          </p:cNvPr>
          <p:cNvSpPr/>
          <p:nvPr/>
        </p:nvSpPr>
        <p:spPr>
          <a:xfrm>
            <a:off x="288652" y="3207861"/>
            <a:ext cx="11209650" cy="2601251"/>
          </a:xfrm>
          <a:prstGeom prst="roundRect">
            <a:avLst>
              <a:gd name="adj" fmla="val 12733"/>
            </a:avLst>
          </a:prstGeom>
          <a:noFill/>
          <a:ln w="190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288000" rIns="72000" bIns="72000" rtlCol="0" anchor="t">
            <a:noAutofit/>
          </a:bodyPr>
          <a:lstStyle/>
          <a:p>
            <a:pPr marL="345600" lvl="1" indent="-345600" algn="l" defTabSz="2145296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r-FR" sz="1800" i="0" dirty="0">
                <a:solidFill>
                  <a:schemeClr val="accent1">
                    <a:lumMod val="50000"/>
                  </a:schemeClr>
                </a:solidFill>
              </a:rPr>
              <a:t>Aujourd’hui</a:t>
            </a:r>
            <a:r>
              <a:rPr lang="fr-FR" sz="1800" b="0" i="0" dirty="0">
                <a:solidFill>
                  <a:schemeClr val="accent1">
                    <a:lumMod val="50000"/>
                  </a:schemeClr>
                </a:solidFill>
              </a:rPr>
              <a:t> (« entreprises NFRD</a:t>
            </a:r>
            <a:r>
              <a:rPr lang="fr-FR" sz="1800" b="0" i="0" baseline="30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(1)</a:t>
            </a:r>
            <a:r>
              <a:rPr lang="fr-FR" sz="1800" b="0" i="0" dirty="0">
                <a:solidFill>
                  <a:schemeClr val="accent1">
                    <a:lumMod val="50000"/>
                  </a:schemeClr>
                </a:solidFill>
              </a:rPr>
              <a:t> ») :</a:t>
            </a:r>
          </a:p>
          <a:p>
            <a:pPr marL="720000" lvl="1" indent="-345600" algn="l" defTabSz="2145296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fr-FR" sz="1800" b="0" i="0" dirty="0">
                <a:solidFill>
                  <a:schemeClr val="accent1">
                    <a:lumMod val="50000"/>
                  </a:schemeClr>
                </a:solidFill>
              </a:rPr>
              <a:t>Les entreprises </a:t>
            </a:r>
            <a:r>
              <a:rPr lang="fr-FR" sz="1800" i="0" dirty="0">
                <a:solidFill>
                  <a:schemeClr val="accent1">
                    <a:lumMod val="50000"/>
                  </a:schemeClr>
                </a:solidFill>
              </a:rPr>
              <a:t>cotées</a:t>
            </a:r>
            <a:r>
              <a:rPr lang="fr-FR" sz="1800" b="0" i="0" dirty="0">
                <a:solidFill>
                  <a:schemeClr val="accent1">
                    <a:lumMod val="50000"/>
                  </a:schemeClr>
                </a:solidFill>
              </a:rPr>
              <a:t> avec un </a:t>
            </a:r>
            <a:r>
              <a:rPr lang="fr-FR" sz="1800" i="0" dirty="0">
                <a:solidFill>
                  <a:schemeClr val="accent1">
                    <a:lumMod val="50000"/>
                  </a:schemeClr>
                </a:solidFill>
              </a:rPr>
              <a:t>effectif &gt; 500 salariés </a:t>
            </a:r>
            <a:r>
              <a:rPr lang="fr-FR" sz="1800" b="0" i="0" dirty="0">
                <a:solidFill>
                  <a:schemeClr val="accent1">
                    <a:lumMod val="50000"/>
                  </a:schemeClr>
                </a:solidFill>
              </a:rPr>
              <a:t>et </a:t>
            </a:r>
            <a:r>
              <a:rPr lang="fr-FR" sz="1800" i="0" dirty="0">
                <a:solidFill>
                  <a:schemeClr val="accent1">
                    <a:lumMod val="50000"/>
                  </a:schemeClr>
                </a:solidFill>
              </a:rPr>
              <a:t>CA ou bilan &gt; 100 m€</a:t>
            </a:r>
          </a:p>
          <a:p>
            <a:pPr marL="345600" lvl="1" indent="-345600" algn="l" defTabSz="2145296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r-FR" sz="1800" i="0" dirty="0">
                <a:solidFill>
                  <a:schemeClr val="accent1">
                    <a:lumMod val="50000"/>
                  </a:schemeClr>
                </a:solidFill>
              </a:rPr>
              <a:t>Demain</a:t>
            </a:r>
            <a:r>
              <a:rPr lang="fr-FR" sz="1800" b="0" i="0" dirty="0">
                <a:solidFill>
                  <a:schemeClr val="accent1">
                    <a:lumMod val="50000"/>
                  </a:schemeClr>
                </a:solidFill>
              </a:rPr>
              <a:t> (« entreprises CSRD</a:t>
            </a:r>
            <a:r>
              <a:rPr lang="fr-FR" sz="1800" b="0" i="0" baseline="30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(2)</a:t>
            </a:r>
            <a:r>
              <a:rPr lang="fr-FR" sz="1800" b="0" i="0" dirty="0">
                <a:solidFill>
                  <a:schemeClr val="accent1">
                    <a:lumMod val="50000"/>
                  </a:schemeClr>
                </a:solidFill>
              </a:rPr>
              <a:t> ») :</a:t>
            </a:r>
          </a:p>
          <a:p>
            <a:pPr marL="720000" lvl="1" indent="-345600" algn="l" defTabSz="2145296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fr-FR" sz="1800" b="0" i="0" dirty="0">
                <a:solidFill>
                  <a:schemeClr val="accent1">
                    <a:lumMod val="50000"/>
                  </a:schemeClr>
                </a:solidFill>
              </a:rPr>
              <a:t>Les </a:t>
            </a:r>
            <a:r>
              <a:rPr lang="fr-FR" sz="1800" i="0" dirty="0">
                <a:solidFill>
                  <a:schemeClr val="accent1">
                    <a:lumMod val="50000"/>
                  </a:schemeClr>
                </a:solidFill>
              </a:rPr>
              <a:t>entreprises cotées </a:t>
            </a:r>
            <a:r>
              <a:rPr lang="fr-FR" sz="1800" b="0" i="0" dirty="0">
                <a:solidFill>
                  <a:schemeClr val="accent1">
                    <a:lumMod val="50000"/>
                  </a:schemeClr>
                </a:solidFill>
              </a:rPr>
              <a:t>(effectif &gt; 10 salariés)</a:t>
            </a:r>
          </a:p>
          <a:p>
            <a:pPr marL="720000" lvl="1" indent="-345600" algn="l" defTabSz="2145296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fr-FR" sz="1800" b="0" i="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Les </a:t>
            </a:r>
            <a:r>
              <a:rPr lang="fr-FR" sz="1800" i="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grandes entreprises </a:t>
            </a:r>
            <a:r>
              <a:rPr lang="fr-FR" sz="1800" b="0" i="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i.e. remplissant 2 des 3 critères suivants (i) </a:t>
            </a:r>
            <a:r>
              <a:rPr lang="fr-FR" sz="1800" i="0" dirty="0">
                <a:solidFill>
                  <a:srgbClr val="C00000"/>
                </a:solidFill>
                <a:cs typeface="Arial" panose="020B0604020202020204" pitchFamily="34" charset="0"/>
              </a:rPr>
              <a:t>bilan &gt; 25 m€ </a:t>
            </a:r>
            <a:r>
              <a:rPr lang="fr-FR" sz="1800" b="0" i="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(ii) </a:t>
            </a:r>
            <a:r>
              <a:rPr lang="fr-FR" sz="1800" i="0" dirty="0">
                <a:solidFill>
                  <a:srgbClr val="C00000"/>
                </a:solidFill>
                <a:cs typeface="Arial" panose="020B0604020202020204" pitchFamily="34" charset="0"/>
              </a:rPr>
              <a:t>CA &gt; 50 m€</a:t>
            </a:r>
            <a:r>
              <a:rPr lang="fr-FR" sz="1800" b="0" i="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et/ou (iii) </a:t>
            </a:r>
            <a:r>
              <a:rPr lang="fr-FR" sz="1800" i="0" dirty="0">
                <a:solidFill>
                  <a:srgbClr val="C00000"/>
                </a:solidFill>
                <a:cs typeface="Arial" panose="020B0604020202020204" pitchFamily="34" charset="0"/>
              </a:rPr>
              <a:t>effectif &gt; 250 salariés</a:t>
            </a:r>
          </a:p>
          <a:p>
            <a:pPr marL="720000" lvl="1" indent="-345600" algn="l" defTabSz="2145296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fr-FR" sz="1800" b="0" i="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Les entreprises </a:t>
            </a:r>
            <a:r>
              <a:rPr lang="fr-FR" sz="1800" i="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non-européennes</a:t>
            </a:r>
            <a:r>
              <a:rPr lang="fr-FR" sz="1800" b="0" i="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ayant dans l’UE (i) </a:t>
            </a:r>
            <a:r>
              <a:rPr lang="fr-FR" sz="1800" i="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CA &gt; 150 m€ </a:t>
            </a:r>
            <a:r>
              <a:rPr lang="fr-FR" sz="1800" b="0" i="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et (ii) </a:t>
            </a:r>
            <a:r>
              <a:rPr lang="fr-FR" sz="1800" i="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une filiale CSRD ou une succursale (CA &gt; 40 m€)</a:t>
            </a:r>
          </a:p>
        </p:txBody>
      </p:sp>
      <p:sp>
        <p:nvSpPr>
          <p:cNvPr id="5" name="Rectangle : coins arrondis 7">
            <a:extLst>
              <a:ext uri="{FF2B5EF4-FFF2-40B4-BE49-F238E27FC236}">
                <a16:creationId xmlns:a16="http://schemas.microsoft.com/office/drawing/2014/main" id="{91881E4F-98C2-F120-37ED-3A3555E66FB8}"/>
              </a:ext>
            </a:extLst>
          </p:cNvPr>
          <p:cNvSpPr/>
          <p:nvPr/>
        </p:nvSpPr>
        <p:spPr>
          <a:xfrm>
            <a:off x="2066302" y="3011640"/>
            <a:ext cx="8208000" cy="432467"/>
          </a:xfrm>
          <a:prstGeom prst="roundRect">
            <a:avLst>
              <a:gd name="adj" fmla="val 39683"/>
            </a:avLst>
          </a:prstGeom>
          <a:solidFill>
            <a:schemeClr val="accent1">
              <a:lumMod val="5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 eaLnBrk="0">
              <a:spcBef>
                <a:spcPts val="600"/>
              </a:spcBef>
              <a:defRPr/>
            </a:pPr>
            <a:r>
              <a:rPr lang="fr-FR" sz="1800" i="0" dirty="0">
                <a:solidFill>
                  <a:schemeClr val="bg1"/>
                </a:solidFill>
                <a:cs typeface="Arial" pitchFamily="34" charset="0"/>
              </a:rPr>
              <a:t>Quelles sont les entreprises concernées?</a:t>
            </a:r>
          </a:p>
        </p:txBody>
      </p:sp>
      <p:pic>
        <p:nvPicPr>
          <p:cNvPr id="6" name="Graphique 5" descr="Avertissement avec un remplissage uni">
            <a:extLst>
              <a:ext uri="{FF2B5EF4-FFF2-40B4-BE49-F238E27FC236}">
                <a16:creationId xmlns:a16="http://schemas.microsoft.com/office/drawing/2014/main" id="{AD39E057-AD2B-01B2-18EF-F02B829856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60606" y="5986710"/>
            <a:ext cx="504000" cy="504000"/>
          </a:xfrm>
          <a:prstGeom prst="rect">
            <a:avLst/>
          </a:prstGeom>
        </p:spPr>
      </p:pic>
      <p:sp>
        <p:nvSpPr>
          <p:cNvPr id="51" name="Rectangle: Rounded Corners 32">
            <a:extLst>
              <a:ext uri="{FF2B5EF4-FFF2-40B4-BE49-F238E27FC236}">
                <a16:creationId xmlns:a16="http://schemas.microsoft.com/office/drawing/2014/main" id="{DB558243-DB44-EE51-2C7F-737C2C08BAE4}"/>
              </a:ext>
            </a:extLst>
          </p:cNvPr>
          <p:cNvSpPr/>
          <p:nvPr/>
        </p:nvSpPr>
        <p:spPr>
          <a:xfrm>
            <a:off x="12751744" y="8209581"/>
            <a:ext cx="11054224" cy="2592133"/>
          </a:xfrm>
          <a:prstGeom prst="roundRect">
            <a:avLst>
              <a:gd name="adj" fmla="val 12713"/>
            </a:avLst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288000" rIns="72000" bIns="72000" rtlCol="0" anchor="t">
            <a:noAutofit/>
          </a:bodyPr>
          <a:lstStyle/>
          <a:p>
            <a:pPr marL="345600" lvl="1" indent="-345600" algn="l" defTabSz="2145296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r-FR" sz="180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2025</a:t>
            </a:r>
            <a:r>
              <a:rPr lang="fr-FR" sz="1800" b="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pour les </a:t>
            </a:r>
            <a:r>
              <a:rPr lang="fr-FR" sz="180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entreprises NFRD</a:t>
            </a:r>
          </a:p>
          <a:p>
            <a:pPr marL="345600" lvl="1" indent="-345600" algn="l" defTabSz="2145296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r-FR" sz="180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2026</a:t>
            </a:r>
            <a:r>
              <a:rPr lang="fr-FR" sz="1800" b="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pour toutes les </a:t>
            </a:r>
            <a:r>
              <a:rPr lang="fr-FR" sz="180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entreprises CSRD </a:t>
            </a:r>
            <a:r>
              <a:rPr lang="fr-FR" sz="1800" b="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avec certaines </a:t>
            </a:r>
            <a:r>
              <a:rPr lang="fr-FR" sz="180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mesures transitoires </a:t>
            </a:r>
            <a:r>
              <a:rPr lang="fr-FR" sz="1800" b="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(ex. : délai de 3 ans pour les informations liées à la chaîne de valeur, etc.)</a:t>
            </a:r>
          </a:p>
          <a:p>
            <a:pPr marL="720000" lvl="1" indent="-345600" algn="l" defTabSz="2145296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fr-FR" sz="1800" b="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Les</a:t>
            </a:r>
            <a:r>
              <a:rPr lang="fr-FR" sz="1800" b="0" i="0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fr-FR" sz="1800" i="0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entreprises de moins de 750 salariés</a:t>
            </a:r>
            <a:r>
              <a:rPr lang="fr-FR" sz="1800" b="0" i="0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fr-FR" sz="1800" b="0" i="0" dirty="0">
                <a:solidFill>
                  <a:schemeClr val="accent2">
                    <a:lumMod val="50000"/>
                  </a:schemeClr>
                </a:solidFill>
              </a:rPr>
              <a:t>sont de plus </a:t>
            </a:r>
            <a:r>
              <a:rPr lang="fr-FR" sz="1800" i="0" dirty="0">
                <a:solidFill>
                  <a:schemeClr val="accent2">
                    <a:lumMod val="50000"/>
                  </a:schemeClr>
                </a:solidFill>
              </a:rPr>
              <a:t>exemptées de l’obligation de </a:t>
            </a:r>
            <a:r>
              <a:rPr lang="fr-FR" sz="1800" i="0" dirty="0" err="1">
                <a:solidFill>
                  <a:schemeClr val="accent2">
                    <a:lumMod val="50000"/>
                  </a:schemeClr>
                </a:solidFill>
              </a:rPr>
              <a:t>reporting</a:t>
            </a:r>
            <a:r>
              <a:rPr lang="fr-FR" sz="1800" i="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1800" b="0" i="0" dirty="0">
                <a:solidFill>
                  <a:schemeClr val="accent2">
                    <a:lumMod val="50000"/>
                  </a:schemeClr>
                </a:solidFill>
              </a:rPr>
              <a:t>(en cas de matérialité) sur :</a:t>
            </a:r>
          </a:p>
          <a:p>
            <a:pPr marL="1080000" lvl="2" indent="-345600" algn="l" defTabSz="2145296">
              <a:lnSpc>
                <a:spcPct val="100000"/>
              </a:lnSpc>
              <a:buFont typeface="Wingdings" panose="05000000000000000000" pitchFamily="2" charset="2"/>
              <a:buChar char="v"/>
              <a:defRPr/>
            </a:pPr>
            <a:r>
              <a:rPr lang="fr-FR" sz="1800" b="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les émissions de GES du Scope 3 (ESRS E1) la 1</a:t>
            </a:r>
            <a:r>
              <a:rPr lang="fr-FR" sz="1800" b="0" i="0" baseline="300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ère</a:t>
            </a:r>
            <a:r>
              <a:rPr lang="fr-FR" sz="1800" b="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année</a:t>
            </a:r>
          </a:p>
          <a:p>
            <a:pPr marL="1080000" lvl="2" indent="-345600" algn="l" defTabSz="2145296">
              <a:lnSpc>
                <a:spcPct val="100000"/>
              </a:lnSpc>
              <a:buFont typeface="Wingdings" panose="05000000000000000000" pitchFamily="2" charset="2"/>
              <a:buChar char="v"/>
              <a:defRPr/>
            </a:pPr>
            <a:r>
              <a:rPr lang="fr-FR" sz="1800" b="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la biodiversité (ESRS E4) la 1</a:t>
            </a:r>
            <a:r>
              <a:rPr lang="fr-FR" sz="1800" b="0" i="0" baseline="300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ère</a:t>
            </a:r>
            <a:r>
              <a:rPr lang="fr-FR" sz="1800" b="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voire la 2</a:t>
            </a:r>
            <a:r>
              <a:rPr lang="fr-FR" sz="1800" b="0" i="0" baseline="300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ème</a:t>
            </a:r>
            <a:r>
              <a:rPr lang="fr-FR" sz="1800" b="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année</a:t>
            </a:r>
          </a:p>
          <a:p>
            <a:pPr marL="1080000" lvl="2" indent="-345600" algn="l" defTabSz="2145296">
              <a:lnSpc>
                <a:spcPct val="100000"/>
              </a:lnSpc>
              <a:buFont typeface="Wingdings" panose="05000000000000000000" pitchFamily="2" charset="2"/>
              <a:buChar char="v"/>
              <a:defRPr/>
            </a:pPr>
            <a:r>
              <a:rPr lang="fr-FR" sz="1800" b="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les données de l’ESRS S1 la 1</a:t>
            </a:r>
            <a:r>
              <a:rPr lang="fr-FR" sz="1800" b="0" i="0" baseline="300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ère</a:t>
            </a:r>
            <a:r>
              <a:rPr lang="fr-FR" sz="1800" b="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année et les S2-S4 la 1</a:t>
            </a:r>
            <a:r>
              <a:rPr lang="fr-FR" sz="1800" b="0" i="0" baseline="300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ère</a:t>
            </a:r>
            <a:r>
              <a:rPr lang="fr-FR" sz="1800" b="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voire la 2</a:t>
            </a:r>
            <a:r>
              <a:rPr lang="fr-FR" sz="1800" b="0" i="0" baseline="300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ème</a:t>
            </a:r>
            <a:r>
              <a:rPr lang="fr-FR" sz="1800" b="0" i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année</a:t>
            </a:r>
          </a:p>
        </p:txBody>
      </p:sp>
      <p:sp>
        <p:nvSpPr>
          <p:cNvPr id="4" name="Rectangle : coins arrondis 7">
            <a:extLst>
              <a:ext uri="{FF2B5EF4-FFF2-40B4-BE49-F238E27FC236}">
                <a16:creationId xmlns:a16="http://schemas.microsoft.com/office/drawing/2014/main" id="{1619B78A-B911-DD26-ED9C-9D5B0BCC5B0B}"/>
              </a:ext>
            </a:extLst>
          </p:cNvPr>
          <p:cNvSpPr/>
          <p:nvPr/>
        </p:nvSpPr>
        <p:spPr>
          <a:xfrm>
            <a:off x="13864606" y="4402141"/>
            <a:ext cx="8208000" cy="360003"/>
          </a:xfrm>
          <a:prstGeom prst="roundRect">
            <a:avLst>
              <a:gd name="adj" fmla="val 39683"/>
            </a:avLst>
          </a:prstGeom>
          <a:solidFill>
            <a:schemeClr val="accent2">
              <a:lumMod val="5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fr-FR" sz="1800" i="0" dirty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Quelles sont les informations de durabilité à reporter ?</a:t>
            </a:r>
          </a:p>
        </p:txBody>
      </p:sp>
      <p:sp>
        <p:nvSpPr>
          <p:cNvPr id="7" name="Rectangle : coins arrondis 7">
            <a:extLst>
              <a:ext uri="{FF2B5EF4-FFF2-40B4-BE49-F238E27FC236}">
                <a16:creationId xmlns:a16="http://schemas.microsoft.com/office/drawing/2014/main" id="{78A97703-9C65-6DB3-E2B2-1F17CC178096}"/>
              </a:ext>
            </a:extLst>
          </p:cNvPr>
          <p:cNvSpPr/>
          <p:nvPr/>
        </p:nvSpPr>
        <p:spPr>
          <a:xfrm>
            <a:off x="13831744" y="8065583"/>
            <a:ext cx="8208000" cy="431997"/>
          </a:xfrm>
          <a:prstGeom prst="roundRect">
            <a:avLst>
              <a:gd name="adj" fmla="val 39683"/>
            </a:avLst>
          </a:prstGeom>
          <a:solidFill>
            <a:schemeClr val="accent2">
              <a:lumMod val="5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 eaLnBrk="0">
              <a:spcBef>
                <a:spcPts val="600"/>
              </a:spcBef>
              <a:defRPr/>
            </a:pPr>
            <a:r>
              <a:rPr lang="fr-FR" sz="1800" i="0" dirty="0">
                <a:solidFill>
                  <a:schemeClr val="bg1"/>
                </a:solidFill>
                <a:cs typeface="Arial" pitchFamily="34" charset="0"/>
              </a:rPr>
              <a:t>Quand aura lieu le premier </a:t>
            </a:r>
            <a:r>
              <a:rPr lang="fr-FR" sz="1800" i="0" dirty="0" err="1">
                <a:solidFill>
                  <a:schemeClr val="bg1"/>
                </a:solidFill>
                <a:cs typeface="Arial" pitchFamily="34" charset="0"/>
              </a:rPr>
              <a:t>reporting</a:t>
            </a:r>
            <a:r>
              <a:rPr lang="fr-FR" sz="1800" i="0" dirty="0">
                <a:solidFill>
                  <a:schemeClr val="bg1"/>
                </a:solidFill>
                <a:cs typeface="Arial" pitchFamily="34" charset="0"/>
              </a:rPr>
              <a:t> (sur année N-1)?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8FB855E-D87B-E90E-8A9A-25E946153DB5}"/>
              </a:ext>
            </a:extLst>
          </p:cNvPr>
          <p:cNvSpPr txBox="1"/>
          <p:nvPr/>
        </p:nvSpPr>
        <p:spPr>
          <a:xfrm>
            <a:off x="2292000" y="12992270"/>
            <a:ext cx="21196650" cy="6142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600" b="0" dirty="0">
                <a:solidFill>
                  <a:schemeClr val="tx2">
                    <a:lumMod val="10000"/>
                  </a:schemeClr>
                </a:solidFill>
              </a:rPr>
              <a:t>(1) Non Financial </a:t>
            </a:r>
            <a:r>
              <a:rPr lang="fr-FR" sz="1600" b="0" dirty="0" err="1">
                <a:solidFill>
                  <a:schemeClr val="tx2">
                    <a:lumMod val="10000"/>
                  </a:schemeClr>
                </a:solidFill>
              </a:rPr>
              <a:t>Reporting</a:t>
            </a:r>
            <a:r>
              <a:rPr lang="fr-FR" sz="1600" b="0" dirty="0">
                <a:solidFill>
                  <a:schemeClr val="tx2">
                    <a:lumMod val="10000"/>
                  </a:schemeClr>
                </a:solidFill>
              </a:rPr>
              <a:t> Directive (2) </a:t>
            </a:r>
            <a:r>
              <a:rPr lang="fr-FR" sz="1600" b="0" dirty="0" err="1">
                <a:solidFill>
                  <a:schemeClr val="tx2">
                    <a:lumMod val="10000"/>
                  </a:schemeClr>
                </a:solidFill>
              </a:rPr>
              <a:t>Corporate</a:t>
            </a:r>
            <a:r>
              <a:rPr lang="fr-FR" sz="1600" b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1600" b="0" dirty="0" err="1">
                <a:solidFill>
                  <a:schemeClr val="tx2">
                    <a:lumMod val="10000"/>
                  </a:schemeClr>
                </a:solidFill>
              </a:rPr>
              <a:t>Sustainability</a:t>
            </a:r>
            <a:r>
              <a:rPr lang="fr-FR" sz="1600" b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1600" b="0" dirty="0" err="1">
                <a:solidFill>
                  <a:schemeClr val="tx2">
                    <a:lumMod val="10000"/>
                  </a:schemeClr>
                </a:solidFill>
              </a:rPr>
              <a:t>Reporting</a:t>
            </a:r>
            <a:r>
              <a:rPr lang="fr-FR" sz="1600" b="0" dirty="0">
                <a:solidFill>
                  <a:schemeClr val="tx2">
                    <a:lumMod val="10000"/>
                  </a:schemeClr>
                </a:solidFill>
              </a:rPr>
              <a:t> Directive publiée le 16/12/2022 pour une transcription en droits nationaux avant le 08/12/2023 (3) </a:t>
            </a:r>
            <a:r>
              <a:rPr lang="fr-FR" sz="1600" b="0" dirty="0" err="1">
                <a:solidFill>
                  <a:schemeClr val="tx2">
                    <a:lumMod val="10000"/>
                  </a:schemeClr>
                </a:solidFill>
              </a:rPr>
              <a:t>European</a:t>
            </a:r>
            <a:r>
              <a:rPr lang="fr-FR" sz="1600" b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1600" b="0" dirty="0" err="1">
                <a:solidFill>
                  <a:schemeClr val="tx2">
                    <a:lumMod val="10000"/>
                  </a:schemeClr>
                </a:solidFill>
              </a:rPr>
              <a:t>Sustainability</a:t>
            </a:r>
            <a:r>
              <a:rPr lang="fr-FR" sz="1600" b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1600" b="0" dirty="0" err="1">
                <a:solidFill>
                  <a:schemeClr val="tx2">
                    <a:lumMod val="10000"/>
                  </a:schemeClr>
                </a:solidFill>
              </a:rPr>
              <a:t>Reporting</a:t>
            </a:r>
            <a:r>
              <a:rPr lang="fr-FR" sz="1600" b="0" dirty="0">
                <a:solidFill>
                  <a:schemeClr val="tx2">
                    <a:lumMod val="10000"/>
                  </a:schemeClr>
                </a:solidFill>
              </a:rPr>
              <a:t> Standards (4) </a:t>
            </a:r>
            <a:r>
              <a:rPr lang="fr-FR" sz="1600" b="0" dirty="0" err="1">
                <a:solidFill>
                  <a:schemeClr val="tx2">
                    <a:lumMod val="10000"/>
                  </a:schemeClr>
                </a:solidFill>
              </a:rPr>
              <a:t>European</a:t>
            </a:r>
            <a:r>
              <a:rPr lang="fr-FR" sz="1600" b="0" dirty="0">
                <a:solidFill>
                  <a:schemeClr val="tx2">
                    <a:lumMod val="10000"/>
                  </a:schemeClr>
                </a:solidFill>
              </a:rPr>
              <a:t> Single Access Point</a:t>
            </a:r>
          </a:p>
          <a:p>
            <a:pPr algn="l"/>
            <a:r>
              <a:rPr lang="fr-FR" sz="1600" b="0" dirty="0">
                <a:solidFill>
                  <a:schemeClr val="tx2">
                    <a:lumMod val="10000"/>
                  </a:schemeClr>
                </a:solidFill>
              </a:rPr>
              <a:t>Sources : presse, site de la Commission Européenne, </a:t>
            </a:r>
            <a:r>
              <a:rPr lang="en-US" sz="1600" b="0" dirty="0">
                <a:solidFill>
                  <a:schemeClr val="tx2">
                    <a:lumMod val="1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Q&amp;A adoption of European Sustainability Reporting Standards (europa.eu)</a:t>
            </a:r>
            <a:r>
              <a:rPr lang="en-US" sz="1600" b="0" dirty="0">
                <a:solidFill>
                  <a:schemeClr val="tx2">
                    <a:lumMod val="10000"/>
                  </a:schemeClr>
                </a:solidFill>
              </a:rPr>
              <a:t>, suite à la publication de </a:t>
            </a:r>
            <a:r>
              <a:rPr lang="en-US" sz="1600" b="0" dirty="0" err="1">
                <a:solidFill>
                  <a:schemeClr val="tx2">
                    <a:lumMod val="10000"/>
                  </a:schemeClr>
                </a:solidFill>
              </a:rPr>
              <a:t>l’Acte</a:t>
            </a:r>
            <a:r>
              <a:rPr lang="en-US" sz="1600" b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tx2">
                    <a:lumMod val="10000"/>
                  </a:schemeClr>
                </a:solidFill>
              </a:rPr>
              <a:t>Délégué</a:t>
            </a:r>
            <a:r>
              <a:rPr lang="en-US" sz="1600" b="0" dirty="0">
                <a:solidFill>
                  <a:schemeClr val="tx2">
                    <a:lumMod val="10000"/>
                  </a:schemeClr>
                </a:solidFill>
              </a:rPr>
              <a:t> de </a:t>
            </a:r>
            <a:r>
              <a:rPr lang="en-US" sz="1600" b="0" dirty="0" err="1">
                <a:solidFill>
                  <a:schemeClr val="tx2">
                    <a:lumMod val="10000"/>
                  </a:schemeClr>
                </a:solidFill>
              </a:rPr>
              <a:t>Juillet</a:t>
            </a:r>
            <a:r>
              <a:rPr lang="en-US" sz="1600" b="0" dirty="0">
                <a:solidFill>
                  <a:schemeClr val="tx2">
                    <a:lumMod val="10000"/>
                  </a:schemeClr>
                </a:solidFill>
              </a:rPr>
              <a:t> 2023 pour </a:t>
            </a:r>
            <a:r>
              <a:rPr lang="en-US" sz="1600" b="0" dirty="0" err="1">
                <a:solidFill>
                  <a:schemeClr val="tx2">
                    <a:lumMod val="10000"/>
                  </a:schemeClr>
                </a:solidFill>
              </a:rPr>
              <a:t>une</a:t>
            </a:r>
            <a:r>
              <a:rPr lang="en-US" sz="1600" b="0" dirty="0">
                <a:solidFill>
                  <a:schemeClr val="tx2">
                    <a:lumMod val="10000"/>
                  </a:schemeClr>
                </a:solidFill>
              </a:rPr>
              <a:t> entrée </a:t>
            </a:r>
            <a:r>
              <a:rPr lang="en-US" sz="1600" b="0" dirty="0" err="1">
                <a:solidFill>
                  <a:schemeClr val="tx2">
                    <a:lumMod val="10000"/>
                  </a:schemeClr>
                </a:solidFill>
              </a:rPr>
              <a:t>en</a:t>
            </a:r>
            <a:r>
              <a:rPr lang="en-US" sz="1600" b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tx2">
                    <a:lumMod val="10000"/>
                  </a:schemeClr>
                </a:solidFill>
              </a:rPr>
              <a:t>vigueur</a:t>
            </a:r>
            <a:r>
              <a:rPr lang="en-US" sz="1600" b="0" dirty="0">
                <a:solidFill>
                  <a:schemeClr val="tx2">
                    <a:lumMod val="10000"/>
                  </a:schemeClr>
                </a:solidFill>
              </a:rPr>
              <a:t> des ESRS au 1er Janvier 2024</a:t>
            </a:r>
            <a:endParaRPr lang="fr-FR" sz="1600" b="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Flèche : chevron 11">
            <a:extLst>
              <a:ext uri="{FF2B5EF4-FFF2-40B4-BE49-F238E27FC236}">
                <a16:creationId xmlns:a16="http://schemas.microsoft.com/office/drawing/2014/main" id="{6D40C266-354D-8A87-F181-84325B43F1E2}"/>
              </a:ext>
            </a:extLst>
          </p:cNvPr>
          <p:cNvSpPr/>
          <p:nvPr/>
        </p:nvSpPr>
        <p:spPr>
          <a:xfrm>
            <a:off x="11989141" y="3892036"/>
            <a:ext cx="288000" cy="86177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i="0">
              <a:solidFill>
                <a:schemeClr val="tx1"/>
              </a:solidFill>
            </a:endParaRPr>
          </a:p>
        </p:txBody>
      </p:sp>
      <p:sp>
        <p:nvSpPr>
          <p:cNvPr id="13" name="Flèche : chevron 12">
            <a:extLst>
              <a:ext uri="{FF2B5EF4-FFF2-40B4-BE49-F238E27FC236}">
                <a16:creationId xmlns:a16="http://schemas.microsoft.com/office/drawing/2014/main" id="{10F5DCA4-AA15-99C2-1F8C-8320267FA189}"/>
              </a:ext>
            </a:extLst>
          </p:cNvPr>
          <p:cNvSpPr/>
          <p:nvPr/>
        </p:nvSpPr>
        <p:spPr>
          <a:xfrm rot="5400000">
            <a:off x="5903175" y="5555823"/>
            <a:ext cx="288000" cy="86177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i="0">
              <a:solidFill>
                <a:schemeClr val="tx1"/>
              </a:solidFill>
            </a:endParaRPr>
          </a:p>
        </p:txBody>
      </p:sp>
      <p:sp>
        <p:nvSpPr>
          <p:cNvPr id="8" name="Rectangle: Rounded Corners 34">
            <a:extLst>
              <a:ext uri="{FF2B5EF4-FFF2-40B4-BE49-F238E27FC236}">
                <a16:creationId xmlns:a16="http://schemas.microsoft.com/office/drawing/2014/main" id="{86608DA3-CC37-B2D0-C3AC-7344B7861BFC}"/>
              </a:ext>
            </a:extLst>
          </p:cNvPr>
          <p:cNvSpPr/>
          <p:nvPr/>
        </p:nvSpPr>
        <p:spPr>
          <a:xfrm>
            <a:off x="514350" y="7095813"/>
            <a:ext cx="11065650" cy="3231125"/>
          </a:xfrm>
          <a:prstGeom prst="roundRect">
            <a:avLst>
              <a:gd name="adj" fmla="val 10435"/>
            </a:avLst>
          </a:prstGeom>
          <a:solidFill>
            <a:schemeClr val="bg1"/>
          </a:solidFill>
          <a:ln w="19050">
            <a:solidFill>
              <a:schemeClr val="accent4">
                <a:lumMod val="1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288000" rIns="72000" bIns="72000" rtlCol="0" anchor="t"/>
          <a:lstStyle/>
          <a:p>
            <a:pPr marL="342900" indent="-342900" algn="just" fontAlgn="base">
              <a:lnSpc>
                <a:spcPct val="100000"/>
              </a:lnSpc>
              <a:buSzPct val="100000"/>
              <a:buFont typeface="Wingdings" panose="05000000000000000000" pitchFamily="2" charset="2"/>
              <a:buChar char="ü"/>
              <a:defRPr/>
            </a:pPr>
            <a:r>
              <a:rPr lang="fr-FR" sz="1800" i="0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Est éligible </a:t>
            </a:r>
            <a:r>
              <a:rPr lang="fr-FR" sz="1800" b="0" i="0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à la Taxonomie (liste de codes NACE)</a:t>
            </a:r>
          </a:p>
          <a:p>
            <a:pPr marL="342900" indent="-342900" algn="just" fontAlgn="base">
              <a:lnSpc>
                <a:spcPct val="100000"/>
              </a:lnSpc>
              <a:buSzPct val="100000"/>
              <a:buFont typeface="Wingdings" panose="05000000000000000000" pitchFamily="2" charset="2"/>
              <a:buChar char="ü"/>
              <a:defRPr/>
            </a:pPr>
            <a:r>
              <a:rPr lang="fr-FR" sz="1800" i="0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Contribue substantiellement </a:t>
            </a:r>
            <a:r>
              <a:rPr lang="fr-FR" sz="1800" b="0" i="0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à au moins l’un des 6 objectifs (selon des critères techniques) </a:t>
            </a:r>
            <a:r>
              <a:rPr lang="fr-FR" sz="1800" i="0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sans nuire significativement</a:t>
            </a:r>
            <a:r>
              <a:rPr lang="fr-FR" sz="1800" b="0" i="0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 aux autres :</a:t>
            </a:r>
          </a:p>
          <a:p>
            <a:pPr marL="576000" indent="-288000" algn="just" defTabSz="2145296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fr-FR" sz="1800" i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Atténuation</a:t>
            </a:r>
            <a:r>
              <a:rPr lang="fr-FR" sz="1800" b="0" i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 du changement climatique </a:t>
            </a:r>
          </a:p>
          <a:p>
            <a:pPr marL="576000" indent="-288000" algn="just" defTabSz="2145296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fr-FR" sz="1800" i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Adaptation</a:t>
            </a:r>
            <a:r>
              <a:rPr lang="fr-FR" sz="1800" b="0" i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 au changement climatique </a:t>
            </a:r>
          </a:p>
          <a:p>
            <a:pPr marL="576000" indent="-288000" algn="just" defTabSz="2145296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fr-FR" sz="1800" b="0" i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Utilisation durable et la protection des </a:t>
            </a:r>
            <a:r>
              <a:rPr lang="fr-FR" sz="1800" i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ressources</a:t>
            </a:r>
            <a:r>
              <a:rPr lang="fr-FR" sz="1800" b="0" i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FR" sz="1800" i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aquatiques</a:t>
            </a:r>
            <a:r>
              <a:rPr lang="fr-FR" sz="1800" b="0" i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FR" sz="1800" i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et marines</a:t>
            </a:r>
          </a:p>
          <a:p>
            <a:pPr marL="576000" indent="-288000" algn="just" defTabSz="2145296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fr-FR" sz="1800" b="0" i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Transition vers une </a:t>
            </a:r>
            <a:r>
              <a:rPr lang="fr-FR" sz="1800" i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économie</a:t>
            </a:r>
            <a:r>
              <a:rPr lang="fr-FR" sz="1800" b="0" i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FR" sz="1800" i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circulaire</a:t>
            </a:r>
            <a:r>
              <a:rPr lang="fr-FR" sz="1800" b="0" i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576000" indent="-288000" algn="just" defTabSz="2145296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fr-FR" sz="1800" b="0" i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Réduction de la </a:t>
            </a:r>
            <a:r>
              <a:rPr lang="fr-FR" sz="1800" i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pollution</a:t>
            </a:r>
            <a:r>
              <a:rPr lang="fr-FR" sz="1800" b="0" i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576000" indent="-288000" algn="just" defTabSz="2145296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fr-FR" sz="1800" b="0" i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Protection et restauration de la </a:t>
            </a:r>
            <a:r>
              <a:rPr lang="fr-FR" sz="1800" i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biodiversité</a:t>
            </a:r>
            <a:r>
              <a:rPr lang="fr-FR" sz="1800" b="0" i="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 et des écosystèmes</a:t>
            </a:r>
          </a:p>
          <a:p>
            <a:pPr marL="342900" indent="-342900" algn="just" fontAlgn="base">
              <a:lnSpc>
                <a:spcPct val="100000"/>
              </a:lnSpc>
              <a:buSzPct val="100000"/>
              <a:buFont typeface="Wingdings" panose="05000000000000000000" pitchFamily="2" charset="2"/>
              <a:buChar char="ü"/>
              <a:defRPr/>
            </a:pPr>
            <a:r>
              <a:rPr lang="fr-FR" sz="1800" b="0" i="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Respecte des </a:t>
            </a:r>
            <a:r>
              <a:rPr lang="fr-FR" sz="1800" i="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garanties sociales minimum </a:t>
            </a:r>
            <a:r>
              <a:rPr lang="fr-FR" sz="1800" b="0" i="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(convention OIT, principes OCDE, etc.)</a:t>
            </a:r>
          </a:p>
        </p:txBody>
      </p:sp>
      <p:sp>
        <p:nvSpPr>
          <p:cNvPr id="14" name="Rectangle : coins arrondis 7">
            <a:extLst>
              <a:ext uri="{FF2B5EF4-FFF2-40B4-BE49-F238E27FC236}">
                <a16:creationId xmlns:a16="http://schemas.microsoft.com/office/drawing/2014/main" id="{6C7AA494-D1A6-21D6-B4A1-17D258A982E4}"/>
              </a:ext>
            </a:extLst>
          </p:cNvPr>
          <p:cNvSpPr/>
          <p:nvPr/>
        </p:nvSpPr>
        <p:spPr>
          <a:xfrm>
            <a:off x="2292000" y="6932037"/>
            <a:ext cx="8208000" cy="360000"/>
          </a:xfrm>
          <a:prstGeom prst="roundRect">
            <a:avLst>
              <a:gd name="adj" fmla="val 39683"/>
            </a:avLst>
          </a:prstGeom>
          <a:solidFill>
            <a:schemeClr val="accent4">
              <a:lumMod val="10000"/>
            </a:schemeClr>
          </a:solidFill>
          <a:ln w="127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 eaLnBrk="0">
              <a:spcBef>
                <a:spcPts val="600"/>
              </a:spcBef>
              <a:defRPr/>
            </a:pPr>
            <a:r>
              <a:rPr lang="fr-FR" sz="1800" i="0" dirty="0">
                <a:solidFill>
                  <a:schemeClr val="bg1"/>
                </a:solidFill>
                <a:cs typeface="Arial" pitchFamily="34" charset="0"/>
              </a:rPr>
              <a:t>Qu’est qu’une activité alignée à la Taxonomie?</a:t>
            </a:r>
          </a:p>
        </p:txBody>
      </p:sp>
      <p:sp>
        <p:nvSpPr>
          <p:cNvPr id="16" name="Rectangle: Rounded Corners 32">
            <a:extLst>
              <a:ext uri="{FF2B5EF4-FFF2-40B4-BE49-F238E27FC236}">
                <a16:creationId xmlns:a16="http://schemas.microsoft.com/office/drawing/2014/main" id="{14B3C4E8-7FFE-063D-66A7-E3C74FA2770D}"/>
              </a:ext>
            </a:extLst>
          </p:cNvPr>
          <p:cNvSpPr/>
          <p:nvPr/>
        </p:nvSpPr>
        <p:spPr>
          <a:xfrm>
            <a:off x="514350" y="10649314"/>
            <a:ext cx="11065650" cy="1800000"/>
          </a:xfrm>
          <a:prstGeom prst="roundRect">
            <a:avLst>
              <a:gd name="adj" fmla="val 18106"/>
            </a:avLst>
          </a:prstGeom>
          <a:solidFill>
            <a:schemeClr val="bg1"/>
          </a:solidFill>
          <a:ln w="19050">
            <a:solidFill>
              <a:schemeClr val="accent4">
                <a:lumMod val="1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288000" rIns="72000" bIns="72000" rtlCol="0" anchor="t">
            <a:noAutofit/>
          </a:bodyPr>
          <a:lstStyle/>
          <a:p>
            <a:pPr marL="342900" lvl="1" indent="-342900" algn="l" defTabSz="2145296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r-FR" sz="1800" b="0" i="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Les entreprises doivent communiquer sur la </a:t>
            </a:r>
            <a:r>
              <a:rPr lang="fr-FR" sz="1800" i="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part du CA</a:t>
            </a:r>
            <a:r>
              <a:rPr lang="fr-FR" sz="1800" b="0" i="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, des </a:t>
            </a:r>
            <a:r>
              <a:rPr lang="fr-FR" sz="1800" i="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OPEX </a:t>
            </a:r>
            <a:r>
              <a:rPr lang="fr-FR" sz="1800" b="0" i="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et des</a:t>
            </a:r>
            <a:r>
              <a:rPr lang="fr-FR" sz="1800" i="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CAPEX alignée </a:t>
            </a:r>
            <a:r>
              <a:rPr lang="fr-FR" sz="1800" b="0" i="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sur la Taxonomie, selon une approche progressive :</a:t>
            </a:r>
          </a:p>
          <a:p>
            <a:pPr marL="720000" lvl="1" indent="-345600" algn="l" defTabSz="2145296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fr-FR" sz="1800" i="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2024</a:t>
            </a:r>
            <a:r>
              <a:rPr lang="fr-FR" sz="1800" b="0" i="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(sur 2023) : seulement les </a:t>
            </a:r>
            <a:r>
              <a:rPr lang="fr-FR" sz="1800" i="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entreprises NFRD </a:t>
            </a:r>
            <a:r>
              <a:rPr lang="fr-FR" sz="1800" b="0" i="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(alignement aux objectifs climat et éligibilité vis-à-vis des 4 autres objectifs)</a:t>
            </a:r>
          </a:p>
          <a:p>
            <a:pPr marL="720000" lvl="1" indent="-345600" algn="l" defTabSz="2145296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fr-FR" sz="1800" i="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À partir de 2025 </a:t>
            </a:r>
            <a:r>
              <a:rPr lang="fr-FR" sz="1800" b="0" i="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fr-FR" sz="1800" i="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toutes les entreprises CSRD </a:t>
            </a:r>
            <a:r>
              <a:rPr lang="fr-FR" sz="1800" b="0" i="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(alignement aux 6 objectifs)</a:t>
            </a:r>
            <a:endParaRPr lang="fr-FR" sz="1800" b="0" i="0" dirty="0">
              <a:solidFill>
                <a:schemeClr val="accent4">
                  <a:lumMod val="1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 : coins arrondis 7">
            <a:extLst>
              <a:ext uri="{FF2B5EF4-FFF2-40B4-BE49-F238E27FC236}">
                <a16:creationId xmlns:a16="http://schemas.microsoft.com/office/drawing/2014/main" id="{69AF90BB-82D5-66B1-7F6A-2998C3F90271}"/>
              </a:ext>
            </a:extLst>
          </p:cNvPr>
          <p:cNvSpPr/>
          <p:nvPr/>
        </p:nvSpPr>
        <p:spPr>
          <a:xfrm>
            <a:off x="2292000" y="10465140"/>
            <a:ext cx="8208000" cy="369848"/>
          </a:xfrm>
          <a:prstGeom prst="roundRect">
            <a:avLst>
              <a:gd name="adj" fmla="val 39683"/>
            </a:avLst>
          </a:prstGeom>
          <a:solidFill>
            <a:schemeClr val="accent4">
              <a:lumMod val="10000"/>
            </a:schemeClr>
          </a:solidFill>
          <a:ln w="127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 eaLnBrk="0">
              <a:spcBef>
                <a:spcPts val="600"/>
              </a:spcBef>
              <a:defRPr/>
            </a:pPr>
            <a:r>
              <a:rPr lang="fr-FR" sz="1800" i="0" dirty="0">
                <a:solidFill>
                  <a:schemeClr val="bg1"/>
                </a:solidFill>
                <a:cs typeface="Arial" pitchFamily="34" charset="0"/>
              </a:rPr>
              <a:t>Quelles sont les obligations liées à la Taxonomie?</a:t>
            </a:r>
          </a:p>
        </p:txBody>
      </p:sp>
      <p:sp>
        <p:nvSpPr>
          <p:cNvPr id="22" name="Rectangle: Rounded Corners 32">
            <a:extLst>
              <a:ext uri="{FF2B5EF4-FFF2-40B4-BE49-F238E27FC236}">
                <a16:creationId xmlns:a16="http://schemas.microsoft.com/office/drawing/2014/main" id="{F0655E8B-A26A-0AB6-05DF-CF9B2960C014}"/>
              </a:ext>
            </a:extLst>
          </p:cNvPr>
          <p:cNvSpPr/>
          <p:nvPr/>
        </p:nvSpPr>
        <p:spPr>
          <a:xfrm>
            <a:off x="12640605" y="11499807"/>
            <a:ext cx="11473173" cy="1080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>
            <a:noAutofit/>
          </a:bodyPr>
          <a:lstStyle/>
          <a:p>
            <a:pPr eaLnBrk="0" hangingPunct="0">
              <a:defRPr/>
            </a:pPr>
            <a:r>
              <a:rPr lang="fr-FR" sz="1800" b="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Un </a:t>
            </a:r>
            <a:r>
              <a:rPr lang="fr-FR" sz="18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rapport extra-financier audité </a:t>
            </a:r>
            <a:r>
              <a:rPr lang="fr-FR" sz="1800" b="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(les informations liées à la Taxonomie devant être séparées de celles liées à la CSRD identifiables) </a:t>
            </a:r>
            <a:r>
              <a:rPr lang="fr-FR" sz="18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ET</a:t>
            </a:r>
            <a:r>
              <a:rPr lang="fr-FR" sz="1800" b="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un </a:t>
            </a:r>
            <a:r>
              <a:rPr lang="fr-FR" sz="1800" dirty="0" err="1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</a:t>
            </a:r>
            <a:r>
              <a:rPr lang="fr-FR" sz="1800" dirty="0" err="1">
                <a:solidFill>
                  <a:schemeClr val="tx1"/>
                </a:solidFill>
              </a:rPr>
              <a:t>eporting</a:t>
            </a:r>
            <a:r>
              <a:rPr lang="fr-FR" sz="1800" dirty="0">
                <a:solidFill>
                  <a:schemeClr val="tx1"/>
                </a:solidFill>
              </a:rPr>
              <a:t> numérique </a:t>
            </a:r>
            <a:r>
              <a:rPr lang="fr-FR" sz="1800" b="0" dirty="0">
                <a:solidFill>
                  <a:schemeClr val="tx1"/>
                </a:solidFill>
              </a:rPr>
              <a:t>auprès de </a:t>
            </a:r>
            <a:r>
              <a:rPr lang="fr-FR" sz="1800" dirty="0">
                <a:solidFill>
                  <a:schemeClr val="tx1"/>
                </a:solidFill>
              </a:rPr>
              <a:t>l’ESAP</a:t>
            </a:r>
            <a:r>
              <a:rPr lang="fr-FR" sz="1800" b="0" baseline="30000" dirty="0">
                <a:solidFill>
                  <a:schemeClr val="tx1"/>
                </a:solidFill>
              </a:rPr>
              <a:t>(4)</a:t>
            </a:r>
            <a:r>
              <a:rPr lang="fr-FR" sz="1800" b="0" dirty="0">
                <a:solidFill>
                  <a:schemeClr val="tx1"/>
                </a:solidFill>
              </a:rPr>
              <a:t>.</a:t>
            </a:r>
            <a:endParaRPr lang="fr-FR" sz="1800" b="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4" name="Flèche : chevron 23">
            <a:extLst>
              <a:ext uri="{FF2B5EF4-FFF2-40B4-BE49-F238E27FC236}">
                <a16:creationId xmlns:a16="http://schemas.microsoft.com/office/drawing/2014/main" id="{2F63CB26-9ABB-AB15-788B-DD8E672F85B9}"/>
              </a:ext>
            </a:extLst>
          </p:cNvPr>
          <p:cNvSpPr/>
          <p:nvPr/>
        </p:nvSpPr>
        <p:spPr>
          <a:xfrm rot="5400000">
            <a:off x="18242889" y="10754902"/>
            <a:ext cx="288000" cy="86177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>
              <a:solidFill>
                <a:schemeClr val="tx1"/>
              </a:solidFill>
            </a:endParaRPr>
          </a:p>
        </p:txBody>
      </p:sp>
      <p:sp>
        <p:nvSpPr>
          <p:cNvPr id="25" name="Flèche : chevron 24">
            <a:extLst>
              <a:ext uri="{FF2B5EF4-FFF2-40B4-BE49-F238E27FC236}">
                <a16:creationId xmlns:a16="http://schemas.microsoft.com/office/drawing/2014/main" id="{95AFDB41-63D6-5B67-BD89-8C395A2D7A07}"/>
              </a:ext>
            </a:extLst>
          </p:cNvPr>
          <p:cNvSpPr/>
          <p:nvPr/>
        </p:nvSpPr>
        <p:spPr>
          <a:xfrm>
            <a:off x="11989141" y="11393192"/>
            <a:ext cx="288000" cy="86177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065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B2CE52-AEED-0E4E-6F97-3DF2C4EAE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Des attentes de plus en plus fortes de la part des investisseurs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0DAF1D77-D298-B43F-BF69-16CED8316EF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980A7C-F455-C47E-0B8D-8C9AA360AD99}"/>
              </a:ext>
            </a:extLst>
          </p:cNvPr>
          <p:cNvSpPr/>
          <p:nvPr/>
        </p:nvSpPr>
        <p:spPr>
          <a:xfrm>
            <a:off x="261257" y="2467216"/>
            <a:ext cx="23871917" cy="10596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i="0" dirty="0">
                <a:solidFill>
                  <a:schemeClr val="tx2">
                    <a:lumMod val="10000"/>
                  </a:schemeClr>
                </a:solidFill>
              </a:rPr>
              <a:t>L’ESG</a:t>
            </a:r>
            <a:r>
              <a:rPr lang="fr-FR" sz="2800" b="0" i="0" dirty="0">
                <a:solidFill>
                  <a:schemeClr val="tx2">
                    <a:lumMod val="10000"/>
                  </a:schemeClr>
                </a:solidFill>
              </a:rPr>
              <a:t> prend </a:t>
            </a:r>
            <a:r>
              <a:rPr lang="fr-FR" sz="2800" i="0" dirty="0">
                <a:solidFill>
                  <a:schemeClr val="tx2">
                    <a:lumMod val="10000"/>
                  </a:schemeClr>
                </a:solidFill>
              </a:rPr>
              <a:t>de plus en plus d’importance </a:t>
            </a:r>
            <a:r>
              <a:rPr lang="fr-FR" sz="2800" b="0" i="0" dirty="0">
                <a:solidFill>
                  <a:schemeClr val="tx2">
                    <a:lumMod val="10000"/>
                  </a:schemeClr>
                </a:solidFill>
              </a:rPr>
              <a:t>pour tous </a:t>
            </a:r>
            <a:r>
              <a:rPr lang="fr-FR" sz="2800" i="0" dirty="0">
                <a:solidFill>
                  <a:schemeClr val="tx2">
                    <a:lumMod val="10000"/>
                  </a:schemeClr>
                </a:solidFill>
              </a:rPr>
              <a:t>les fonds d’investissement </a:t>
            </a:r>
            <a:r>
              <a:rPr lang="fr-FR" sz="2800" b="0" i="0" dirty="0">
                <a:solidFill>
                  <a:schemeClr val="tx2">
                    <a:lumMod val="10000"/>
                  </a:schemeClr>
                </a:solidFill>
              </a:rPr>
              <a:t>et </a:t>
            </a:r>
            <a:r>
              <a:rPr lang="fr-FR" sz="2800" i="0" dirty="0">
                <a:solidFill>
                  <a:schemeClr val="tx2">
                    <a:lumMod val="10000"/>
                  </a:schemeClr>
                </a:solidFill>
              </a:rPr>
              <a:t>gestionnaires d’actifs</a:t>
            </a:r>
            <a:r>
              <a:rPr lang="fr-FR" sz="2800" b="0" i="0" dirty="0">
                <a:solidFill>
                  <a:schemeClr val="tx2">
                    <a:lumMod val="10000"/>
                  </a:schemeClr>
                </a:solidFill>
              </a:rPr>
              <a:t>, qu’ils interviennent </a:t>
            </a:r>
            <a:r>
              <a:rPr lang="fr-FR" sz="2800" i="0" dirty="0">
                <a:solidFill>
                  <a:schemeClr val="tx2">
                    <a:lumMod val="10000"/>
                  </a:schemeClr>
                </a:solidFill>
              </a:rPr>
              <a:t>en dette ou en capital</a:t>
            </a:r>
            <a:r>
              <a:rPr lang="fr-FR" sz="2800" b="0" i="0" dirty="0">
                <a:solidFill>
                  <a:schemeClr val="tx2">
                    <a:lumMod val="10000"/>
                  </a:schemeClr>
                </a:solidFill>
              </a:rPr>
              <a:t>, avec des stratégies de plus en plus </a:t>
            </a:r>
            <a:r>
              <a:rPr lang="fr-FR" sz="2800" i="0" dirty="0">
                <a:solidFill>
                  <a:schemeClr val="tx2">
                    <a:lumMod val="10000"/>
                  </a:schemeClr>
                </a:solidFill>
              </a:rPr>
              <a:t>volontaristes</a:t>
            </a:r>
            <a:r>
              <a:rPr lang="fr-FR" sz="2800" b="0" i="0" dirty="0">
                <a:solidFill>
                  <a:schemeClr val="tx2">
                    <a:lumMod val="10000"/>
                  </a:schemeClr>
                </a:solidFill>
              </a:rPr>
              <a:t> et la constitution de diverses </a:t>
            </a:r>
            <a:r>
              <a:rPr lang="fr-FR" sz="2800" i="0" dirty="0">
                <a:solidFill>
                  <a:schemeClr val="tx2">
                    <a:lumMod val="10000"/>
                  </a:schemeClr>
                </a:solidFill>
              </a:rPr>
              <a:t>alliances</a:t>
            </a:r>
          </a:p>
        </p:txBody>
      </p:sp>
      <p:sp>
        <p:nvSpPr>
          <p:cNvPr id="10" name="Rectangle : coins arrondis 7">
            <a:extLst>
              <a:ext uri="{FF2B5EF4-FFF2-40B4-BE49-F238E27FC236}">
                <a16:creationId xmlns:a16="http://schemas.microsoft.com/office/drawing/2014/main" id="{91388F43-F851-CB5D-2D61-E41EB0ED2B44}"/>
              </a:ext>
            </a:extLst>
          </p:cNvPr>
          <p:cNvSpPr/>
          <p:nvPr/>
        </p:nvSpPr>
        <p:spPr>
          <a:xfrm>
            <a:off x="9132000" y="3959227"/>
            <a:ext cx="6120000" cy="1440000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 eaLnBrk="0">
              <a:spcBef>
                <a:spcPts val="600"/>
              </a:spcBef>
              <a:defRPr/>
            </a:pPr>
            <a:r>
              <a:rPr lang="fr-FR" i="0" dirty="0">
                <a:solidFill>
                  <a:schemeClr val="tx2">
                    <a:lumMod val="10000"/>
                  </a:schemeClr>
                </a:solidFill>
                <a:cs typeface="Arial" pitchFamily="34" charset="0"/>
              </a:rPr>
              <a:t>Intégration (best-in class via une analyse ESG multicritères ou approche thématique)</a:t>
            </a:r>
          </a:p>
        </p:txBody>
      </p:sp>
      <p:sp>
        <p:nvSpPr>
          <p:cNvPr id="11" name="Rectangle : coins arrondis 7">
            <a:extLst>
              <a:ext uri="{FF2B5EF4-FFF2-40B4-BE49-F238E27FC236}">
                <a16:creationId xmlns:a16="http://schemas.microsoft.com/office/drawing/2014/main" id="{6AD03005-E469-A4FF-CFFE-883E61A56E8A}"/>
              </a:ext>
            </a:extLst>
          </p:cNvPr>
          <p:cNvSpPr/>
          <p:nvPr/>
        </p:nvSpPr>
        <p:spPr>
          <a:xfrm>
            <a:off x="1068000" y="3959227"/>
            <a:ext cx="6120000" cy="1440000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 eaLnBrk="0">
              <a:spcBef>
                <a:spcPts val="600"/>
              </a:spcBef>
              <a:defRPr/>
            </a:pPr>
            <a:r>
              <a:rPr lang="fr-FR" i="0" dirty="0">
                <a:solidFill>
                  <a:schemeClr val="tx2">
                    <a:lumMod val="10000"/>
                  </a:schemeClr>
                </a:solidFill>
                <a:cs typeface="Arial" pitchFamily="34" charset="0"/>
              </a:rPr>
              <a:t>Exclusion (sur des bases sectorielles, géographiques, normatives ou de controverses)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C7D4B3E9-5EB4-43F7-C776-E359E9AB5D11}"/>
              </a:ext>
            </a:extLst>
          </p:cNvPr>
          <p:cNvSpPr/>
          <p:nvPr/>
        </p:nvSpPr>
        <p:spPr>
          <a:xfrm>
            <a:off x="17196000" y="3959227"/>
            <a:ext cx="6120000" cy="14400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 eaLnBrk="0">
              <a:spcBef>
                <a:spcPts val="600"/>
              </a:spcBef>
              <a:defRPr/>
            </a:pPr>
            <a:r>
              <a:rPr lang="fr-FR" i="0" dirty="0">
                <a:solidFill>
                  <a:schemeClr val="bg1"/>
                </a:solidFill>
                <a:cs typeface="Arial" pitchFamily="34" charset="0"/>
              </a:rPr>
              <a:t>Impact (investissement dans le but de bénéfices E&amp;S positifs en plus d’un rendement financier)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7CF2DD7A-558D-015B-F242-90B17FAFA458}"/>
              </a:ext>
            </a:extLst>
          </p:cNvPr>
          <p:cNvSpPr/>
          <p:nvPr/>
        </p:nvSpPr>
        <p:spPr>
          <a:xfrm>
            <a:off x="7800000" y="4319227"/>
            <a:ext cx="720000" cy="720000"/>
          </a:xfrm>
          <a:prstGeom prst="rightArrow">
            <a:avLst/>
          </a:prstGeom>
          <a:solidFill>
            <a:schemeClr val="accent4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i="0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BC5A3AE8-4828-ACC3-48F6-050928A14DA3}"/>
              </a:ext>
            </a:extLst>
          </p:cNvPr>
          <p:cNvSpPr/>
          <p:nvPr/>
        </p:nvSpPr>
        <p:spPr>
          <a:xfrm>
            <a:off x="15864000" y="4319227"/>
            <a:ext cx="720000" cy="720000"/>
          </a:xfrm>
          <a:prstGeom prst="rightArrow">
            <a:avLst/>
          </a:prstGeom>
          <a:solidFill>
            <a:schemeClr val="accent4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i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FC7A74C-C59A-FEEE-A979-4DE13E18A1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84"/>
          <a:stretch/>
        </p:blipFill>
        <p:spPr>
          <a:xfrm>
            <a:off x="21374568" y="5615227"/>
            <a:ext cx="1645848" cy="18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1CAF970-FE38-7A68-8E9D-B1676D0C46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0" t="6653" r="70"/>
          <a:stretch/>
        </p:blipFill>
        <p:spPr>
          <a:xfrm>
            <a:off x="17491584" y="5615228"/>
            <a:ext cx="3648728" cy="1870110"/>
          </a:xfrm>
          <a:prstGeom prst="rect">
            <a:avLst/>
          </a:prstGeom>
        </p:spPr>
      </p:pic>
      <p:pic>
        <p:nvPicPr>
          <p:cNvPr id="16" name="Picture 6" descr="Blogs | The Investor Agenda">
            <a:extLst>
              <a:ext uri="{FF2B5EF4-FFF2-40B4-BE49-F238E27FC236}">
                <a16:creationId xmlns:a16="http://schemas.microsoft.com/office/drawing/2014/main" id="{079976A2-674F-3789-1D66-4E14FA296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881" y="6551229"/>
            <a:ext cx="1247222" cy="936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ADDC06A-CDDF-5E45-CD43-2745387D65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8046" y="5840835"/>
            <a:ext cx="1218240" cy="648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265265E-07F3-4AD1-E726-12B1DD2889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4665" y="5615229"/>
            <a:ext cx="851238" cy="864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0532FA3-9A4C-20AC-276B-D0290AEA431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286" t="22733" r="4714" b="25433"/>
          <a:stretch/>
        </p:blipFill>
        <p:spPr>
          <a:xfrm>
            <a:off x="3505678" y="5615227"/>
            <a:ext cx="2750344" cy="792000"/>
          </a:xfrm>
          <a:prstGeom prst="rect">
            <a:avLst/>
          </a:prstGeom>
        </p:spPr>
      </p:pic>
      <p:pic>
        <p:nvPicPr>
          <p:cNvPr id="28" name="Graphique 27" descr="Interdiction de fumer contour">
            <a:extLst>
              <a:ext uri="{FF2B5EF4-FFF2-40B4-BE49-F238E27FC236}">
                <a16:creationId xmlns:a16="http://schemas.microsoft.com/office/drawing/2014/main" id="{934E189B-828F-E6F8-DA76-61F8A8AA58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77790" y="6551227"/>
            <a:ext cx="936000" cy="9360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CC97FC8F-674B-7AB0-8F29-8C386FBE0C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0501" y="6767229"/>
            <a:ext cx="1860838" cy="7200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C9455F14-680E-3AF8-48D6-9C76846E1A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32001" y="5615229"/>
            <a:ext cx="1782858" cy="93600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2ECEC7FB-FB44-A044-DCFE-2DDCA4916B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38452" y="6551229"/>
            <a:ext cx="936000" cy="93600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9A8D5F13-72D6-AE18-9D24-B497DD53CA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810699" y="5615229"/>
            <a:ext cx="2441302" cy="648000"/>
          </a:xfrm>
          <a:prstGeom prst="rect">
            <a:avLst/>
          </a:prstGeom>
        </p:spPr>
      </p:pic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52B3D347-6A45-F47B-83A2-3AC952257D4C}"/>
              </a:ext>
            </a:extLst>
          </p:cNvPr>
          <p:cNvSpPr txBox="1">
            <a:spLocks/>
          </p:cNvSpPr>
          <p:nvPr/>
        </p:nvSpPr>
        <p:spPr>
          <a:xfrm>
            <a:off x="2539471" y="12887999"/>
            <a:ext cx="20385054" cy="647443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100" kern="1200" spc="-1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Tx/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Tx/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216000">
              <a:spcBef>
                <a:spcPts val="0"/>
              </a:spcBef>
              <a:buFont typeface="Wingdings" panose="05000000000000000000" pitchFamily="2" charset="2"/>
              <a:buAutoNum type="arabicParenBoth"/>
            </a:pPr>
            <a:r>
              <a:rPr lang="fr-FR" sz="2000" i="0" dirty="0" err="1">
                <a:solidFill>
                  <a:schemeClr val="tx2">
                    <a:lumMod val="10000"/>
                  </a:schemeClr>
                </a:solidFill>
              </a:rPr>
              <a:t>Sustainable</a:t>
            </a:r>
            <a:r>
              <a:rPr lang="fr-FR" sz="2000" i="0" dirty="0">
                <a:solidFill>
                  <a:schemeClr val="tx2">
                    <a:lumMod val="10000"/>
                  </a:schemeClr>
                </a:solidFill>
              </a:rPr>
              <a:t> Finance Disclosure </a:t>
            </a:r>
            <a:r>
              <a:rPr lang="fr-FR" sz="2000" i="0" dirty="0" err="1">
                <a:solidFill>
                  <a:schemeClr val="tx2">
                    <a:lumMod val="10000"/>
                  </a:schemeClr>
                </a:solidFill>
              </a:rPr>
              <a:t>Regulation</a:t>
            </a:r>
            <a:r>
              <a:rPr lang="fr-FR" sz="2000" i="0" dirty="0">
                <a:solidFill>
                  <a:schemeClr val="tx2">
                    <a:lumMod val="10000"/>
                  </a:schemeClr>
                </a:solidFill>
              </a:rPr>
              <a:t> (SFDR - composante du EU </a:t>
            </a:r>
            <a:r>
              <a:rPr lang="fr-FR" sz="2000" i="0" dirty="0" err="1">
                <a:solidFill>
                  <a:schemeClr val="tx2">
                    <a:lumMod val="10000"/>
                  </a:schemeClr>
                </a:solidFill>
              </a:rPr>
              <a:t>Financing</a:t>
            </a:r>
            <a:r>
              <a:rPr lang="fr-FR" sz="2000" i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i="0" dirty="0" err="1">
                <a:solidFill>
                  <a:schemeClr val="tx2">
                    <a:lumMod val="10000"/>
                  </a:schemeClr>
                </a:solidFill>
              </a:rPr>
              <a:t>Sustainable</a:t>
            </a:r>
            <a:r>
              <a:rPr lang="fr-FR" sz="2000" i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2000" i="0" dirty="0" err="1">
                <a:solidFill>
                  <a:schemeClr val="tx2">
                    <a:lumMod val="10000"/>
                  </a:schemeClr>
                </a:solidFill>
              </a:rPr>
              <a:t>Growth</a:t>
            </a:r>
            <a:r>
              <a:rPr lang="fr-FR" sz="2000" i="0" dirty="0">
                <a:solidFill>
                  <a:schemeClr val="tx2">
                    <a:lumMod val="10000"/>
                  </a:schemeClr>
                </a:solidFill>
              </a:rPr>
              <a:t> Action Plan) visant à établir des standards de </a:t>
            </a:r>
            <a:r>
              <a:rPr lang="fr-FR" sz="2000" i="0" dirty="0" err="1">
                <a:solidFill>
                  <a:schemeClr val="tx2">
                    <a:lumMod val="10000"/>
                  </a:schemeClr>
                </a:solidFill>
              </a:rPr>
              <a:t>reporting</a:t>
            </a:r>
            <a:r>
              <a:rPr lang="fr-FR" sz="2000" i="0" dirty="0">
                <a:solidFill>
                  <a:schemeClr val="tx2">
                    <a:lumMod val="10000"/>
                  </a:schemeClr>
                </a:solidFill>
              </a:rPr>
              <a:t> pour améliorer la transparence envers les investisseurs finaux.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C21DDE-B983-2AB2-06FA-CA06DF55DB7F}"/>
              </a:ext>
            </a:extLst>
          </p:cNvPr>
          <p:cNvSpPr/>
          <p:nvPr/>
        </p:nvSpPr>
        <p:spPr>
          <a:xfrm>
            <a:off x="1067998" y="8037256"/>
            <a:ext cx="10440000" cy="13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i="0" dirty="0">
                <a:solidFill>
                  <a:schemeClr val="tx2">
                    <a:lumMod val="10000"/>
                  </a:schemeClr>
                </a:solidFill>
              </a:rPr>
              <a:t>Ces évolutions sont encouragées par la réglementation </a:t>
            </a:r>
            <a:r>
              <a:rPr lang="fr-FR" sz="2800" b="0" i="0" dirty="0">
                <a:solidFill>
                  <a:schemeClr val="tx2">
                    <a:lumMod val="10000"/>
                  </a:schemeClr>
                </a:solidFill>
              </a:rPr>
              <a:t>SFDR</a:t>
            </a:r>
            <a:r>
              <a:rPr lang="fr-FR" sz="2800" b="0" i="0" baseline="30000" dirty="0">
                <a:solidFill>
                  <a:schemeClr val="tx2">
                    <a:lumMod val="10000"/>
                  </a:schemeClr>
                </a:solidFill>
              </a:rPr>
              <a:t>(1)</a:t>
            </a:r>
            <a:r>
              <a:rPr lang="fr-FR" sz="2800" b="0" i="0" dirty="0">
                <a:solidFill>
                  <a:schemeClr val="tx2">
                    <a:lumMod val="10000"/>
                  </a:schemeClr>
                </a:solidFill>
              </a:rPr>
              <a:t> avec l’objectif de </a:t>
            </a:r>
            <a:r>
              <a:rPr lang="fr-FR" sz="2800" i="0" dirty="0">
                <a:solidFill>
                  <a:schemeClr val="tx2">
                    <a:lumMod val="10000"/>
                  </a:schemeClr>
                </a:solidFill>
              </a:rPr>
              <a:t>réorienter l’épargne </a:t>
            </a:r>
            <a:r>
              <a:rPr lang="fr-FR" sz="2800" b="0" i="0" dirty="0">
                <a:solidFill>
                  <a:schemeClr val="tx2">
                    <a:lumMod val="10000"/>
                  </a:schemeClr>
                </a:solidFill>
              </a:rPr>
              <a:t>vers les activités les plus durables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D5D0312-4507-E857-5B0D-C60AF8FFCE45}"/>
              </a:ext>
            </a:extLst>
          </p:cNvPr>
          <p:cNvSpPr txBox="1"/>
          <p:nvPr/>
        </p:nvSpPr>
        <p:spPr>
          <a:xfrm>
            <a:off x="1067998" y="9405256"/>
            <a:ext cx="1044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b="0" i="0" dirty="0">
                <a:solidFill>
                  <a:schemeClr val="tx2">
                    <a:lumMod val="10000"/>
                  </a:schemeClr>
                </a:solidFill>
              </a:rPr>
              <a:t>Prise en compte des </a:t>
            </a:r>
            <a:r>
              <a:rPr lang="fr-FR" i="0" dirty="0">
                <a:solidFill>
                  <a:schemeClr val="tx2">
                    <a:lumMod val="10000"/>
                  </a:schemeClr>
                </a:solidFill>
              </a:rPr>
              <a:t>risques en termes de durabilité </a:t>
            </a:r>
            <a:r>
              <a:rPr lang="fr-FR" b="0" i="0" dirty="0">
                <a:solidFill>
                  <a:schemeClr val="tx2">
                    <a:lumMod val="10000"/>
                  </a:schemeClr>
                </a:solidFill>
              </a:rPr>
              <a:t>vis-à-vis de la valeur des investissements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b="0" i="0" dirty="0">
                <a:solidFill>
                  <a:schemeClr val="tx2">
                    <a:lumMod val="10000"/>
                  </a:schemeClr>
                </a:solidFill>
              </a:rPr>
              <a:t>Transparence sur les </a:t>
            </a:r>
            <a:r>
              <a:rPr lang="fr-FR" i="0" dirty="0">
                <a:solidFill>
                  <a:schemeClr val="tx2">
                    <a:lumMod val="10000"/>
                  </a:schemeClr>
                </a:solidFill>
              </a:rPr>
              <a:t>principales incidences négatives </a:t>
            </a:r>
            <a:r>
              <a:rPr lang="fr-FR" b="0" i="0" dirty="0">
                <a:solidFill>
                  <a:schemeClr val="tx2">
                    <a:lumMod val="10000"/>
                  </a:schemeClr>
                </a:solidFill>
              </a:rPr>
              <a:t>(PAI) c’est-à-dire sur les conséquences des investissements sur les facteurs de durabilité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i="0" dirty="0">
                <a:solidFill>
                  <a:schemeClr val="tx2">
                    <a:lumMod val="10000"/>
                  </a:schemeClr>
                </a:solidFill>
              </a:rPr>
              <a:t>Classification des produits </a:t>
            </a:r>
            <a:r>
              <a:rPr lang="fr-FR" b="0" i="0" dirty="0">
                <a:solidFill>
                  <a:schemeClr val="tx2">
                    <a:lumMod val="10000"/>
                  </a:schemeClr>
                </a:solidFill>
              </a:rPr>
              <a:t>:</a:t>
            </a:r>
          </a:p>
          <a:p>
            <a:pPr marL="7200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r-FR" i="0" dirty="0">
                <a:solidFill>
                  <a:schemeClr val="tx2">
                    <a:lumMod val="10000"/>
                  </a:schemeClr>
                </a:solidFill>
              </a:rPr>
              <a:t>Article 8</a:t>
            </a:r>
            <a:r>
              <a:rPr lang="fr-FR" b="0" i="0" dirty="0">
                <a:solidFill>
                  <a:schemeClr val="tx2">
                    <a:lumMod val="10000"/>
                  </a:schemeClr>
                </a:solidFill>
              </a:rPr>
              <a:t> faisant la promotion </a:t>
            </a:r>
            <a:r>
              <a:rPr lang="fr-FR" i="0" dirty="0">
                <a:solidFill>
                  <a:schemeClr val="tx2">
                    <a:lumMod val="10000"/>
                  </a:schemeClr>
                </a:solidFill>
              </a:rPr>
              <a:t>des caractéristiques environnementales ou sociales </a:t>
            </a:r>
            <a:r>
              <a:rPr lang="fr-FR" b="0" i="0" dirty="0">
                <a:solidFill>
                  <a:schemeClr val="tx2">
                    <a:lumMod val="10000"/>
                  </a:schemeClr>
                </a:solidFill>
              </a:rPr>
              <a:t>(politiques d’exclusion, ratings ESG supérieurs, etc.)</a:t>
            </a:r>
          </a:p>
          <a:p>
            <a:pPr marL="7200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r-FR" i="0" dirty="0">
                <a:solidFill>
                  <a:schemeClr val="tx2">
                    <a:lumMod val="10000"/>
                  </a:schemeClr>
                </a:solidFill>
              </a:rPr>
              <a:t>Article 9</a:t>
            </a:r>
            <a:r>
              <a:rPr lang="fr-FR" b="0" i="0" dirty="0">
                <a:solidFill>
                  <a:schemeClr val="tx2">
                    <a:lumMod val="10000"/>
                  </a:schemeClr>
                </a:solidFill>
              </a:rPr>
              <a:t> poursuivant un objectif </a:t>
            </a:r>
            <a:r>
              <a:rPr lang="fr-FR" i="0" dirty="0">
                <a:solidFill>
                  <a:schemeClr val="tx2">
                    <a:lumMod val="10000"/>
                  </a:schemeClr>
                </a:solidFill>
              </a:rPr>
              <a:t>d’investissement durable </a:t>
            </a:r>
            <a:r>
              <a:rPr lang="fr-FR" b="0" i="0" dirty="0">
                <a:solidFill>
                  <a:schemeClr val="tx2">
                    <a:lumMod val="10000"/>
                  </a:schemeClr>
                </a:solidFill>
              </a:rPr>
              <a:t>(contribution à des objectifs environnementaux et/ou sociaux)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1718195-DAEB-26AF-615A-01894C99DFA2}"/>
              </a:ext>
            </a:extLst>
          </p:cNvPr>
          <p:cNvSpPr/>
          <p:nvPr/>
        </p:nvSpPr>
        <p:spPr>
          <a:xfrm>
            <a:off x="13956000" y="8037256"/>
            <a:ext cx="9360000" cy="13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0" i="0" dirty="0">
                <a:solidFill>
                  <a:schemeClr val="tx2">
                    <a:lumMod val="10000"/>
                  </a:schemeClr>
                </a:solidFill>
              </a:rPr>
              <a:t>Ces changements ont des </a:t>
            </a:r>
            <a:r>
              <a:rPr lang="fr-FR" sz="2800" i="0" dirty="0">
                <a:solidFill>
                  <a:schemeClr val="tx2">
                    <a:lumMod val="10000"/>
                  </a:schemeClr>
                </a:solidFill>
              </a:rPr>
              <a:t>implications</a:t>
            </a:r>
            <a:r>
              <a:rPr lang="fr-FR" sz="2800" b="0" i="0" dirty="0">
                <a:solidFill>
                  <a:schemeClr val="tx2">
                    <a:lumMod val="10000"/>
                  </a:schemeClr>
                </a:solidFill>
              </a:rPr>
              <a:t> concrètes pour les entreprises </a:t>
            </a:r>
            <a:r>
              <a:rPr lang="fr-FR" sz="2800" b="0" i="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 n</a:t>
            </a:r>
            <a:r>
              <a:rPr lang="fr-FR" sz="2800" b="0" i="0" dirty="0">
                <a:solidFill>
                  <a:schemeClr val="tx2">
                    <a:lumMod val="10000"/>
                  </a:schemeClr>
                </a:solidFill>
              </a:rPr>
              <a:t>écessité de fournir des </a:t>
            </a:r>
            <a:r>
              <a:rPr lang="fr-FR" sz="2800" i="0" dirty="0">
                <a:solidFill>
                  <a:schemeClr val="tx2">
                    <a:lumMod val="10000"/>
                  </a:schemeClr>
                </a:solidFill>
              </a:rPr>
              <a:t>données de qualité </a:t>
            </a:r>
            <a:r>
              <a:rPr lang="fr-FR" sz="2800" b="0" i="0" dirty="0">
                <a:solidFill>
                  <a:schemeClr val="tx2">
                    <a:lumMod val="10000"/>
                  </a:schemeClr>
                </a:solidFill>
              </a:rPr>
              <a:t>(auditées) voire de prendre des </a:t>
            </a:r>
            <a:r>
              <a:rPr lang="fr-FR" sz="2800" i="0" dirty="0">
                <a:solidFill>
                  <a:schemeClr val="tx2">
                    <a:lumMod val="10000"/>
                  </a:schemeClr>
                </a:solidFill>
              </a:rPr>
              <a:t>engagements ESG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8BB979FB-E7B3-7A26-B264-C036E5FF3A6A}"/>
              </a:ext>
            </a:extLst>
          </p:cNvPr>
          <p:cNvSpPr txBox="1"/>
          <p:nvPr/>
        </p:nvSpPr>
        <p:spPr>
          <a:xfrm>
            <a:off x="13956000" y="9477256"/>
            <a:ext cx="9360000" cy="57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2800" i="0" dirty="0">
                <a:solidFill>
                  <a:schemeClr val="tx2">
                    <a:lumMod val="10000"/>
                  </a:schemeClr>
                </a:solidFill>
              </a:rPr>
              <a:t>Les enjeux :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6AE70C28-BCDB-4BD2-D8EB-8B85E2BE59E7}"/>
              </a:ext>
            </a:extLst>
          </p:cNvPr>
          <p:cNvSpPr/>
          <p:nvPr/>
        </p:nvSpPr>
        <p:spPr>
          <a:xfrm>
            <a:off x="12191998" y="9745416"/>
            <a:ext cx="1080000" cy="1440000"/>
          </a:xfrm>
          <a:prstGeom prst="rightArrow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i="0"/>
          </a:p>
        </p:txBody>
      </p:sp>
      <p:sp>
        <p:nvSpPr>
          <p:cNvPr id="9" name="Rectangle : avec coins rognés en diagonale 8">
            <a:extLst>
              <a:ext uri="{FF2B5EF4-FFF2-40B4-BE49-F238E27FC236}">
                <a16:creationId xmlns:a16="http://schemas.microsoft.com/office/drawing/2014/main" id="{546CD989-5C20-8CAA-A6FB-6900773F3687}"/>
              </a:ext>
            </a:extLst>
          </p:cNvPr>
          <p:cNvSpPr/>
          <p:nvPr/>
        </p:nvSpPr>
        <p:spPr>
          <a:xfrm>
            <a:off x="15972000" y="10125256"/>
            <a:ext cx="5328000" cy="864000"/>
          </a:xfrm>
          <a:prstGeom prst="snip2DiagRect">
            <a:avLst>
              <a:gd name="adj1" fmla="val 0"/>
              <a:gd name="adj2" fmla="val 3116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0" dirty="0">
                <a:solidFill>
                  <a:schemeClr val="bg1"/>
                </a:solidFill>
              </a:rPr>
              <a:t>L’accès à la liquidité</a:t>
            </a:r>
          </a:p>
        </p:txBody>
      </p:sp>
      <p:pic>
        <p:nvPicPr>
          <p:cNvPr id="17" name="Graphique 16" descr="Pièces avec un remplissage uni">
            <a:extLst>
              <a:ext uri="{FF2B5EF4-FFF2-40B4-BE49-F238E27FC236}">
                <a16:creationId xmlns:a16="http://schemas.microsoft.com/office/drawing/2014/main" id="{8DFB3FD0-4A21-7EE2-7BED-C6564A302C81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904000" y="10125256"/>
            <a:ext cx="864000" cy="864000"/>
          </a:xfrm>
          <a:prstGeom prst="rect">
            <a:avLst/>
          </a:prstGeom>
        </p:spPr>
      </p:pic>
      <p:sp>
        <p:nvSpPr>
          <p:cNvPr id="23" name="Rectangle : avec coins rognés en diagonale 22">
            <a:extLst>
              <a:ext uri="{FF2B5EF4-FFF2-40B4-BE49-F238E27FC236}">
                <a16:creationId xmlns:a16="http://schemas.microsoft.com/office/drawing/2014/main" id="{946626B3-F556-03A2-D284-59F6AFC05153}"/>
              </a:ext>
            </a:extLst>
          </p:cNvPr>
          <p:cNvSpPr/>
          <p:nvPr/>
        </p:nvSpPr>
        <p:spPr>
          <a:xfrm>
            <a:off x="15972000" y="11277256"/>
            <a:ext cx="5328000" cy="864000"/>
          </a:xfrm>
          <a:prstGeom prst="snip2DiagRect">
            <a:avLst>
              <a:gd name="adj1" fmla="val 0"/>
              <a:gd name="adj2" fmla="val 3116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0" dirty="0">
                <a:solidFill>
                  <a:schemeClr val="bg1"/>
                </a:solidFill>
              </a:rPr>
              <a:t>La valorisation</a:t>
            </a:r>
          </a:p>
        </p:txBody>
      </p:sp>
      <p:pic>
        <p:nvPicPr>
          <p:cNvPr id="31" name="Graphique 30" descr="Graphique à barres avec tendance à la hausse contour">
            <a:extLst>
              <a:ext uri="{FF2B5EF4-FFF2-40B4-BE49-F238E27FC236}">
                <a16:creationId xmlns:a16="http://schemas.microsoft.com/office/drawing/2014/main" id="{D45D2311-246E-E5F0-72D4-6D2755604798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4904000" y="11277256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0912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5B7E72-F842-399D-BFB2-55EAEEB25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finance durable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ACD8116-D0E9-B509-EFBF-B9E2E4CCCD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083582-FAFA-8C4A-19AE-3399D8092FE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55F3684-031F-4917-9084-BC09F462203C}" type="datetime1">
              <a:rPr lang="fr-FR" smtClean="0"/>
              <a:t>15/12/2023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1D7F88-B7C3-C5FF-1289-986BB102B4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508521D7-BE44-936A-ACDE-382A2D86BC19}"/>
              </a:ext>
            </a:extLst>
          </p:cNvPr>
          <p:cNvSpPr txBox="1">
            <a:spLocks/>
          </p:cNvSpPr>
          <p:nvPr/>
        </p:nvSpPr>
        <p:spPr>
          <a:xfrm>
            <a:off x="450147" y="2508980"/>
            <a:ext cx="23310746" cy="1192211"/>
          </a:xfrm>
          <a:prstGeom prst="rect">
            <a:avLst/>
          </a:prstGeom>
        </p:spPr>
        <p:txBody>
          <a:bodyPr/>
          <a:lstStyle>
            <a:lvl1pPr marL="264583" marR="0" indent="-264583" algn="l" defTabSz="18288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899583" marR="0" indent="-264583" algn="l" defTabSz="18288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534583" marR="0" indent="-264583" algn="l" defTabSz="18288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2169583" marR="0" indent="-264583" algn="l" defTabSz="18288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804583" marR="0" indent="-264583" algn="l" defTabSz="18288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3439583" marR="0" indent="-264583" algn="l" defTabSz="18288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4074583" marR="0" indent="-264583" algn="l" defTabSz="18288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4709583" marR="0" indent="-264583" algn="l" defTabSz="18288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5344583" marR="0" indent="-264583" algn="l" defTabSz="18288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fr-FR" sz="4000"/>
              <a:t>Des solutions de financement pour accompagner la transformation des entreprises</a:t>
            </a:r>
            <a:endParaRPr lang="fr-FR" sz="4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166FBE4-5C86-F57C-9528-5897E6701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159" y="3575799"/>
            <a:ext cx="20538722" cy="938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3736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3AB5553-0476-4F2B-4EE5-7FE042CE65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9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94A724-051A-9640-900B-555C4428FD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C94FF83-C557-4D84-8D2B-9FBACB24E323}" type="datetime1">
              <a:rPr lang="fr-FR" smtClean="0"/>
              <a:t>15/12/2023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CED4A37-AD97-80AB-7665-119DA6B07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principes de la structuration de prêt vert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88DFA15-651D-7CF2-1E56-551059CC70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25C3C7-D182-053A-1FF6-8FFF69B284EC}"/>
              </a:ext>
            </a:extLst>
          </p:cNvPr>
          <p:cNvSpPr/>
          <p:nvPr/>
        </p:nvSpPr>
        <p:spPr>
          <a:xfrm>
            <a:off x="730331" y="2810619"/>
            <a:ext cx="18868119" cy="1646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0" i="0" dirty="0">
                <a:solidFill>
                  <a:schemeClr val="tx2">
                    <a:lumMod val="10000"/>
                  </a:schemeClr>
                </a:solidFill>
              </a:rPr>
              <a:t>The LMA/</a:t>
            </a:r>
            <a:r>
              <a:rPr lang="en-US" i="0" dirty="0">
                <a:solidFill>
                  <a:schemeClr val="tx2">
                    <a:lumMod val="10000"/>
                  </a:schemeClr>
                </a:solidFill>
              </a:rPr>
              <a:t>LSTA’s Green Loan Principles </a:t>
            </a:r>
            <a:r>
              <a:rPr lang="en-US" b="0" i="0" dirty="0">
                <a:solidFill>
                  <a:schemeClr val="tx2">
                    <a:lumMod val="10000"/>
                  </a:schemeClr>
                </a:solidFill>
              </a:rPr>
              <a:t>address </a:t>
            </a:r>
            <a:r>
              <a:rPr lang="en-US" i="0" dirty="0">
                <a:solidFill>
                  <a:schemeClr val="tx2">
                    <a:lumMod val="10000"/>
                  </a:schemeClr>
                </a:solidFill>
              </a:rPr>
              <a:t>4 key structuring elements </a:t>
            </a:r>
            <a:r>
              <a:rPr lang="en-US" b="0" i="0" dirty="0">
                <a:solidFill>
                  <a:schemeClr val="tx2">
                    <a:lumMod val="10000"/>
                  </a:schemeClr>
                </a:solidFill>
              </a:rPr>
              <a:t>responding to socially responsible expectations and are by far the most widely used standards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0" i="0" dirty="0">
                <a:solidFill>
                  <a:schemeClr val="tx2">
                    <a:lumMod val="10000"/>
                  </a:schemeClr>
                </a:solidFill>
              </a:rPr>
              <a:t>In February 2023, the European Loan Market Association (LMA) issued the last update of the Green Loan Principles </a:t>
            </a:r>
            <a:r>
              <a:rPr lang="en-US" i="0" dirty="0">
                <a:solidFill>
                  <a:schemeClr val="tx2">
                    <a:lumMod val="10000"/>
                  </a:schemeClr>
                </a:solidFill>
              </a:rPr>
              <a:t>which largely replicates the ICMA Green Bond Principles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32C7ABF-B565-0D78-D544-0F9594939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31" y="4224382"/>
            <a:ext cx="18125432" cy="641974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96AD013-354D-4B19-02F0-2E6809C89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0871" y="1150875"/>
            <a:ext cx="3851836" cy="981808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89AB13B-35E6-FE5D-CF9F-9E7DEE443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41" y="10406035"/>
            <a:ext cx="19377697" cy="289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7413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ASQU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QUE 1">
  <a:themeElements>
    <a:clrScheme name="White">
      <a:dk1>
        <a:srgbClr val="FFFFFF"/>
      </a:dk1>
      <a:lt1>
        <a:srgbClr val="24ACC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l" defTabSz="825500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 dirty="0" smtClean="0">
            <a:ln>
              <a:noFill/>
            </a:ln>
            <a:solidFill>
              <a:srgbClr val="24ACC2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COUVERTURES &amp; CHAPITR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1" u="none" strike="noStrike" cap="none" spc="0" normalizeH="0" baseline="0">
            <a:ln>
              <a:noFill/>
            </a:ln>
            <a:solidFill>
              <a:srgbClr val="24ACC2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F1F415FB0F584CA09F6E42326B7B80" ma:contentTypeVersion="17" ma:contentTypeDescription="Crée un document." ma:contentTypeScope="" ma:versionID="d3656ed19bfa707c936e406a1aaca0bf">
  <xsd:schema xmlns:xsd="http://www.w3.org/2001/XMLSchema" xmlns:xs="http://www.w3.org/2001/XMLSchema" xmlns:p="http://schemas.microsoft.com/office/2006/metadata/properties" xmlns:ns2="4114c039-9489-4c79-8fa0-27d1136d812e" xmlns:ns3="fdcfedad-fc63-44e3-9d5c-ed04d61ef4ef" targetNamespace="http://schemas.microsoft.com/office/2006/metadata/properties" ma:root="true" ma:fieldsID="9565eb4fb3af276e64f7e6e285840ef6" ns2:_="" ns3:_="">
    <xsd:import namespace="4114c039-9489-4c79-8fa0-27d1136d812e"/>
    <xsd:import namespace="fdcfedad-fc63-44e3-9d5c-ed04d61ef4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4c039-9489-4c79-8fa0-27d1136d81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10f74a6e-6293-472e-9cc7-3e75c17c13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fedad-fc63-44e3-9d5c-ed04d61ef4e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51f5b5b-2c00-4971-a974-fc3710eea930}" ma:internalName="TaxCatchAll" ma:showField="CatchAllData" ma:web="fdcfedad-fc63-44e3-9d5c-ed04d61ef4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14c039-9489-4c79-8fa0-27d1136d812e">
      <Terms xmlns="http://schemas.microsoft.com/office/infopath/2007/PartnerControls"/>
    </lcf76f155ced4ddcb4097134ff3c332f>
    <TaxCatchAll xmlns="fdcfedad-fc63-44e3-9d5c-ed04d61ef4ef" xsi:nil="true"/>
  </documentManagement>
</p:properties>
</file>

<file path=customXml/itemProps1.xml><?xml version="1.0" encoding="utf-8"?>
<ds:datastoreItem xmlns:ds="http://schemas.openxmlformats.org/officeDocument/2006/customXml" ds:itemID="{BBBEEC49-A764-465F-938A-C62C4FF84C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14c039-9489-4c79-8fa0-27d1136d812e"/>
    <ds:schemaRef ds:uri="fdcfedad-fc63-44e3-9d5c-ed04d61ef4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24D80B-FDDA-4CF5-96E7-6793D66D5E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C4BFD9-B2A0-4A4E-9FD6-04EC984FDC1B}">
  <ds:schemaRefs>
    <ds:schemaRef ds:uri="http://schemas.microsoft.com/office/2006/metadata/properties"/>
    <ds:schemaRef ds:uri="http://schemas.microsoft.com/office/infopath/2007/PartnerControls"/>
    <ds:schemaRef ds:uri="4114c039-9489-4c79-8fa0-27d1136d812e"/>
    <ds:schemaRef ds:uri="fdcfedad-fc63-44e3-9d5c-ed04d61ef4e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1939</TotalTime>
  <Words>1587</Words>
  <Application>Microsoft Office PowerPoint</Application>
  <PresentationFormat>Personnalisé</PresentationFormat>
  <Paragraphs>140</Paragraphs>
  <Slides>19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Corps</vt:lpstr>
      <vt:lpstr>Courier New</vt:lpstr>
      <vt:lpstr>Helvetica Neue</vt:lpstr>
      <vt:lpstr>Helvetica Neue Medium</vt:lpstr>
      <vt:lpstr>montserrat</vt:lpstr>
      <vt:lpstr>Wingdings</vt:lpstr>
      <vt:lpstr>MASQUE 3</vt:lpstr>
      <vt:lpstr>MASQUE 1</vt:lpstr>
      <vt:lpstr>COUVERTURES &amp; CHAPITRES</vt:lpstr>
      <vt:lpstr>Présentation PowerPoint</vt:lpstr>
      <vt:lpstr>Délégation régionale Bretagne-Normandie</vt:lpstr>
      <vt:lpstr>Présentation PowerPoint</vt:lpstr>
      <vt:lpstr>Présentation PowerPoint</vt:lpstr>
      <vt:lpstr>Présentation PowerPoint</vt:lpstr>
      <vt:lpstr>Des obligations de reporting croissantes avec la Taxonomie Européenne et la CSRD</vt:lpstr>
      <vt:lpstr>Des attentes de plus en plus fortes de la part des investisseurs</vt:lpstr>
      <vt:lpstr>La finance durable</vt:lpstr>
      <vt:lpstr>Les principes de la structuration de prêt vert</vt:lpstr>
      <vt:lpstr>Les principes de la structuration de prêt sustainability-linked</vt:lpstr>
      <vt:lpstr>Les prêts sustainability-linked</vt:lpstr>
      <vt:lpstr>Guide de sélection de KPIs</vt:lpstr>
      <vt:lpstr>Le mécanisme incitatif</vt:lpstr>
      <vt:lpstr>Rôles et planning indicatif pour une structuration SLL</vt:lpstr>
      <vt:lpstr>Présentation PowerPoint</vt:lpstr>
      <vt:lpstr>Présentation PowerPoint</vt:lpstr>
      <vt:lpstr>Introduction</vt:lpstr>
      <vt:lpstr>Calendrier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Valérie Voisin</dc:creator>
  <cp:lastModifiedBy>Andréa  Perret</cp:lastModifiedBy>
  <cp:revision>567</cp:revision>
  <dcterms:modified xsi:type="dcterms:W3CDTF">2023-12-15T09:26:44Z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0x01010082F1F415FB0F584CA09F6E42326B7B80</vt:lpwstr>
  </property>
  <property fmtid="{D5CDD505-2E9C-101B-9397-08002B2CF9AE}" pid="3" name="Order">
    <vt:r8>1287200</vt:r8>
  </property>
  <property fmtid="{D5CDD505-2E9C-101B-9397-08002B2CF9AE}" pid="4" name="MediaServiceImageTags">
    <vt:lpwstr/>
  </property>
  <property fmtid="{D5CDD505-2E9C-101B-9397-08002B2CF9AE}" pid="5" name="MSIP_Label_a401b303-ecb1-4a9d-936a-70858c2d9a3e_Enabled">
    <vt:lpwstr>true</vt:lpwstr>
  </property>
  <property fmtid="{D5CDD505-2E9C-101B-9397-08002B2CF9AE}" pid="6" name="MSIP_Label_a401b303-ecb1-4a9d-936a-70858c2d9a3e_SetDate">
    <vt:lpwstr>2023-12-12T16:30:04Z</vt:lpwstr>
  </property>
  <property fmtid="{D5CDD505-2E9C-101B-9397-08002B2CF9AE}" pid="7" name="MSIP_Label_a401b303-ecb1-4a9d-936a-70858c2d9a3e_Method">
    <vt:lpwstr>Privileged</vt:lpwstr>
  </property>
  <property fmtid="{D5CDD505-2E9C-101B-9397-08002B2CF9AE}" pid="8" name="MSIP_Label_a401b303-ecb1-4a9d-936a-70858c2d9a3e_Name">
    <vt:lpwstr>a401b303-ecb1-4a9d-936a-70858c2d9a3e</vt:lpwstr>
  </property>
  <property fmtid="{D5CDD505-2E9C-101B-9397-08002B2CF9AE}" pid="9" name="MSIP_Label_a401b303-ecb1-4a9d-936a-70858c2d9a3e_SiteId">
    <vt:lpwstr>c9a7d621-4bc4-4407-b730-f428e656aa9e</vt:lpwstr>
  </property>
  <property fmtid="{D5CDD505-2E9C-101B-9397-08002B2CF9AE}" pid="10" name="MSIP_Label_a401b303-ecb1-4a9d-936a-70858c2d9a3e_ActionId">
    <vt:lpwstr>da3ae69e-3e17-428b-b866-c1f9d0bc3e68</vt:lpwstr>
  </property>
  <property fmtid="{D5CDD505-2E9C-101B-9397-08002B2CF9AE}" pid="11" name="MSIP_Label_a401b303-ecb1-4a9d-936a-70858c2d9a3e_ContentBits">
    <vt:lpwstr>0</vt:lpwstr>
  </property>
</Properties>
</file>